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457" r:id="rId2"/>
    <p:sldId id="458" r:id="rId3"/>
    <p:sldId id="459" r:id="rId4"/>
    <p:sldId id="485" r:id="rId5"/>
    <p:sldId id="495" r:id="rId6"/>
    <p:sldId id="462" r:id="rId7"/>
    <p:sldId id="464" r:id="rId8"/>
    <p:sldId id="518" r:id="rId9"/>
    <p:sldId id="496" r:id="rId10"/>
    <p:sldId id="522" r:id="rId11"/>
    <p:sldId id="506" r:id="rId12"/>
    <p:sldId id="465" r:id="rId13"/>
    <p:sldId id="497" r:id="rId14"/>
    <p:sldId id="498" r:id="rId15"/>
    <p:sldId id="499" r:id="rId16"/>
    <p:sldId id="500" r:id="rId17"/>
    <p:sldId id="501" r:id="rId18"/>
    <p:sldId id="502" r:id="rId19"/>
    <p:sldId id="503" r:id="rId20"/>
    <p:sldId id="505" r:id="rId21"/>
    <p:sldId id="507" r:id="rId22"/>
    <p:sldId id="486" r:id="rId23"/>
    <p:sldId id="520" r:id="rId24"/>
    <p:sldId id="509" r:id="rId25"/>
    <p:sldId id="493" r:id="rId26"/>
    <p:sldId id="508" r:id="rId27"/>
    <p:sldId id="510" r:id="rId28"/>
    <p:sldId id="511" r:id="rId29"/>
    <p:sldId id="512" r:id="rId30"/>
    <p:sldId id="491" r:id="rId31"/>
    <p:sldId id="516" r:id="rId32"/>
    <p:sldId id="514" r:id="rId33"/>
    <p:sldId id="434" r:id="rId34"/>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4224F8"/>
    <a:srgbClr val="377997"/>
    <a:srgbClr val="CC00FF"/>
    <a:srgbClr val="FF5050"/>
    <a:srgbClr val="993300"/>
    <a:srgbClr val="800080"/>
    <a:srgbClr val="009900"/>
    <a:srgbClr val="42708C"/>
    <a:srgbClr val="297F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25E5076-3810-47DD-B79F-674D7AD40C01}" styleName="濃色スタイル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淡色スタイル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ABFCF23-3B69-468F-B69F-88F6DE6A72F2}" styleName="中間スタイル 1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84"/>
    <p:restoredTop sz="92023" autoAdjust="0"/>
  </p:normalViewPr>
  <p:slideViewPr>
    <p:cSldViewPr>
      <p:cViewPr varScale="1">
        <p:scale>
          <a:sx n="82" d="100"/>
          <a:sy n="82" d="100"/>
        </p:scale>
        <p:origin x="1733" y="48"/>
      </p:cViewPr>
      <p:guideLst>
        <p:guide orient="horz" pos="2160"/>
        <p:guide pos="2880"/>
      </p:guideLst>
    </p:cSldViewPr>
  </p:slideViewPr>
  <p:notesTextViewPr>
    <p:cViewPr>
      <p:scale>
        <a:sx n="66" d="100"/>
        <a:sy n="66" d="100"/>
      </p:scale>
      <p:origin x="0" y="0"/>
    </p:cViewPr>
  </p:notesTextViewPr>
  <p:notesViewPr>
    <p:cSldViewPr>
      <p:cViewPr varScale="1">
        <p:scale>
          <a:sx n="53" d="100"/>
          <a:sy n="53" d="100"/>
        </p:scale>
        <p:origin x="2656" y="6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B837AFD8-0ABE-4C2F-97CC-354EBB96C35B}"/>
              </a:ext>
            </a:extLst>
          </p:cNvPr>
          <p:cNvSpPr>
            <a:spLocks noGrp="1"/>
          </p:cNvSpPr>
          <p:nvPr>
            <p:ph type="hdr" sz="quarter"/>
          </p:nvPr>
        </p:nvSpPr>
        <p:spPr>
          <a:xfrm>
            <a:off x="1" y="0"/>
            <a:ext cx="2949787" cy="498693"/>
          </a:xfrm>
          <a:prstGeom prst="rect">
            <a:avLst/>
          </a:prstGeom>
        </p:spPr>
        <p:txBody>
          <a:bodyPr vert="horz" lIns="92236" tIns="46118" rIns="92236" bIns="46118"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A3CFCE76-24AD-4100-9305-92E4B4AAC514}"/>
              </a:ext>
            </a:extLst>
          </p:cNvPr>
          <p:cNvSpPr>
            <a:spLocks noGrp="1"/>
          </p:cNvSpPr>
          <p:nvPr>
            <p:ph type="dt" sz="quarter" idx="1"/>
          </p:nvPr>
        </p:nvSpPr>
        <p:spPr>
          <a:xfrm>
            <a:off x="3855838" y="0"/>
            <a:ext cx="2949787" cy="498693"/>
          </a:xfrm>
          <a:prstGeom prst="rect">
            <a:avLst/>
          </a:prstGeom>
        </p:spPr>
        <p:txBody>
          <a:bodyPr vert="horz" lIns="92236" tIns="46118" rIns="92236" bIns="46118" rtlCol="0"/>
          <a:lstStyle>
            <a:lvl1pPr algn="r">
              <a:defRPr sz="1200"/>
            </a:lvl1pPr>
          </a:lstStyle>
          <a:p>
            <a:fld id="{A70997FE-3A2D-444F-8815-051BF7D6EE0E}" type="datetimeFigureOut">
              <a:rPr kumimoji="1" lang="ja-JP" altLang="en-US" smtClean="0"/>
              <a:t>2026/9/29</a:t>
            </a:fld>
            <a:endParaRPr kumimoji="1" lang="ja-JP" altLang="en-US"/>
          </a:p>
        </p:txBody>
      </p:sp>
      <p:sp>
        <p:nvSpPr>
          <p:cNvPr id="4" name="フッター プレースホルダー 3">
            <a:extLst>
              <a:ext uri="{FF2B5EF4-FFF2-40B4-BE49-F238E27FC236}">
                <a16:creationId xmlns:a16="http://schemas.microsoft.com/office/drawing/2014/main" id="{DDB62A93-1874-42FA-8065-8756352FCDB6}"/>
              </a:ext>
            </a:extLst>
          </p:cNvPr>
          <p:cNvSpPr>
            <a:spLocks noGrp="1"/>
          </p:cNvSpPr>
          <p:nvPr>
            <p:ph type="ftr" sz="quarter" idx="2"/>
          </p:nvPr>
        </p:nvSpPr>
        <p:spPr>
          <a:xfrm>
            <a:off x="1" y="9440647"/>
            <a:ext cx="2949787" cy="498692"/>
          </a:xfrm>
          <a:prstGeom prst="rect">
            <a:avLst/>
          </a:prstGeom>
        </p:spPr>
        <p:txBody>
          <a:bodyPr vert="horz" lIns="92236" tIns="46118" rIns="92236" bIns="46118"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70DE77A6-3C21-4EE5-AE5F-7395C9B4AB4D}"/>
              </a:ext>
            </a:extLst>
          </p:cNvPr>
          <p:cNvSpPr>
            <a:spLocks noGrp="1"/>
          </p:cNvSpPr>
          <p:nvPr>
            <p:ph type="sldNum" sz="quarter" idx="3"/>
          </p:nvPr>
        </p:nvSpPr>
        <p:spPr>
          <a:xfrm>
            <a:off x="3855838" y="9440647"/>
            <a:ext cx="2949787" cy="498692"/>
          </a:xfrm>
          <a:prstGeom prst="rect">
            <a:avLst/>
          </a:prstGeom>
        </p:spPr>
        <p:txBody>
          <a:bodyPr vert="horz" lIns="92236" tIns="46118" rIns="92236" bIns="46118" rtlCol="0" anchor="b"/>
          <a:lstStyle>
            <a:lvl1pPr algn="r">
              <a:defRPr sz="1200"/>
            </a:lvl1pPr>
          </a:lstStyle>
          <a:p>
            <a:fld id="{17F35CD8-B519-4698-9C9E-43662369EB1F}" type="slidenum">
              <a:rPr kumimoji="1" lang="ja-JP" altLang="en-US" smtClean="0"/>
              <a:t>‹#›</a:t>
            </a:fld>
            <a:endParaRPr kumimoji="1" lang="ja-JP" altLang="en-US"/>
          </a:p>
        </p:txBody>
      </p:sp>
    </p:spTree>
    <p:extLst>
      <p:ext uri="{BB962C8B-B14F-4D97-AF65-F5344CB8AC3E}">
        <p14:creationId xmlns:p14="http://schemas.microsoft.com/office/powerpoint/2010/main" val="29535647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2949787" cy="496967"/>
          </a:xfrm>
          <a:prstGeom prst="rect">
            <a:avLst/>
          </a:prstGeom>
        </p:spPr>
        <p:txBody>
          <a:bodyPr vert="horz" lIns="92236" tIns="46118" rIns="92236" bIns="46118" rtlCol="0"/>
          <a:lstStyle>
            <a:lvl1pPr algn="l">
              <a:defRPr sz="1200"/>
            </a:lvl1pPr>
          </a:lstStyle>
          <a:p>
            <a:endParaRPr kumimoji="1" lang="ja-JP" altLang="en-US"/>
          </a:p>
        </p:txBody>
      </p:sp>
      <p:sp>
        <p:nvSpPr>
          <p:cNvPr id="3" name="日付プレースホルダ 2"/>
          <p:cNvSpPr>
            <a:spLocks noGrp="1"/>
          </p:cNvSpPr>
          <p:nvPr>
            <p:ph type="dt" idx="1"/>
          </p:nvPr>
        </p:nvSpPr>
        <p:spPr>
          <a:xfrm>
            <a:off x="3855838" y="0"/>
            <a:ext cx="2949787" cy="496967"/>
          </a:xfrm>
          <a:prstGeom prst="rect">
            <a:avLst/>
          </a:prstGeom>
        </p:spPr>
        <p:txBody>
          <a:bodyPr vert="horz" lIns="92236" tIns="46118" rIns="92236" bIns="46118" rtlCol="0"/>
          <a:lstStyle>
            <a:lvl1pPr algn="r">
              <a:defRPr sz="1200"/>
            </a:lvl1pPr>
          </a:lstStyle>
          <a:p>
            <a:fld id="{B190A5F8-8DFC-47FB-BD09-9CA3FE46769C}" type="datetimeFigureOut">
              <a:rPr kumimoji="1" lang="ja-JP" altLang="en-US" smtClean="0"/>
              <a:pPr/>
              <a:t>2026/9/29</a:t>
            </a:fld>
            <a:endParaRPr kumimoji="1" lang="ja-JP" altLang="en-US"/>
          </a:p>
        </p:txBody>
      </p:sp>
      <p:sp>
        <p:nvSpPr>
          <p:cNvPr id="4" name="スライド イメージ プレースホルダ 3"/>
          <p:cNvSpPr>
            <a:spLocks noGrp="1" noRot="1" noChangeAspect="1"/>
          </p:cNvSpPr>
          <p:nvPr>
            <p:ph type="sldImg" idx="2"/>
          </p:nvPr>
        </p:nvSpPr>
        <p:spPr>
          <a:xfrm>
            <a:off x="917575" y="744538"/>
            <a:ext cx="4972050" cy="3729037"/>
          </a:xfrm>
          <a:prstGeom prst="rect">
            <a:avLst/>
          </a:prstGeom>
          <a:noFill/>
          <a:ln w="12700">
            <a:solidFill>
              <a:prstClr val="black"/>
            </a:solidFill>
          </a:ln>
        </p:spPr>
        <p:txBody>
          <a:bodyPr vert="horz" lIns="92236" tIns="46118" rIns="92236" bIns="46118" rtlCol="0" anchor="ctr"/>
          <a:lstStyle/>
          <a:p>
            <a:endParaRPr lang="ja-JP" altLang="en-US"/>
          </a:p>
        </p:txBody>
      </p:sp>
      <p:sp>
        <p:nvSpPr>
          <p:cNvPr id="5" name="ノート プレースホルダ 4"/>
          <p:cNvSpPr>
            <a:spLocks noGrp="1"/>
          </p:cNvSpPr>
          <p:nvPr>
            <p:ph type="body" sz="quarter" idx="3"/>
          </p:nvPr>
        </p:nvSpPr>
        <p:spPr>
          <a:xfrm>
            <a:off x="680721" y="4721187"/>
            <a:ext cx="5445760" cy="4472702"/>
          </a:xfrm>
          <a:prstGeom prst="rect">
            <a:avLst/>
          </a:prstGeom>
        </p:spPr>
        <p:txBody>
          <a:bodyPr vert="horz" lIns="92236" tIns="46118" rIns="92236" bIns="46118"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1" y="9440646"/>
            <a:ext cx="2949787" cy="496967"/>
          </a:xfrm>
          <a:prstGeom prst="rect">
            <a:avLst/>
          </a:prstGeom>
        </p:spPr>
        <p:txBody>
          <a:bodyPr vert="horz" lIns="92236" tIns="46118" rIns="92236" bIns="46118"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55838" y="9440646"/>
            <a:ext cx="2949787" cy="496967"/>
          </a:xfrm>
          <a:prstGeom prst="rect">
            <a:avLst/>
          </a:prstGeom>
        </p:spPr>
        <p:txBody>
          <a:bodyPr vert="horz" lIns="92236" tIns="46118" rIns="92236" bIns="46118" rtlCol="0" anchor="b"/>
          <a:lstStyle>
            <a:lvl1pPr algn="r">
              <a:defRPr sz="1200"/>
            </a:lvl1pPr>
          </a:lstStyle>
          <a:p>
            <a:fld id="{3C316588-3DE9-422F-92C7-8019D54289F9}" type="slidenum">
              <a:rPr kumimoji="1" lang="ja-JP" altLang="en-US" smtClean="0"/>
              <a:pPr/>
              <a:t>‹#›</a:t>
            </a:fld>
            <a:endParaRPr kumimoji="1" lang="ja-JP" altLang="en-US"/>
          </a:p>
        </p:txBody>
      </p:sp>
    </p:spTree>
    <p:extLst>
      <p:ext uri="{BB962C8B-B14F-4D97-AF65-F5344CB8AC3E}">
        <p14:creationId xmlns:p14="http://schemas.microsoft.com/office/powerpoint/2010/main" val="388421400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solidFill>
            <a:schemeClr val="accent1"/>
          </a:solidFill>
        </p:spPr>
      </p:sp>
      <p:sp>
        <p:nvSpPr>
          <p:cNvPr id="3" name="ノート プレースホルダー 2"/>
          <p:cNvSpPr>
            <a:spLocks noGrp="1"/>
          </p:cNvSpPr>
          <p:nvPr>
            <p:ph type="body" idx="1"/>
          </p:nvPr>
        </p:nvSpPr>
        <p:spPr/>
        <p:txBody>
          <a:bodyPr/>
          <a:lstStyle/>
          <a:p>
            <a:r>
              <a:rPr kumimoji="1" lang="ja-JP" altLang="en-US" dirty="0"/>
              <a:t>事務局長の宮里です。</a:t>
            </a:r>
            <a:endParaRPr kumimoji="1" lang="en-US" altLang="ja-JP" dirty="0"/>
          </a:p>
          <a:p>
            <a:r>
              <a:rPr kumimoji="1" lang="ja-JP" altLang="en-US" dirty="0"/>
              <a:t>それでは、事業協同組合薩摩川内市企業連携協議会、令和５年度の主な事業について紹介いたします。</a:t>
            </a:r>
          </a:p>
        </p:txBody>
      </p:sp>
      <p:sp>
        <p:nvSpPr>
          <p:cNvPr id="4" name="スライド番号プレースホルダー 3"/>
          <p:cNvSpPr>
            <a:spLocks noGrp="1"/>
          </p:cNvSpPr>
          <p:nvPr>
            <p:ph type="sldNum" sz="quarter" idx="5"/>
          </p:nvPr>
        </p:nvSpPr>
        <p:spPr/>
        <p:txBody>
          <a:bodyPr/>
          <a:lstStyle/>
          <a:p>
            <a:fld id="{3C316588-3DE9-422F-92C7-8019D54289F9}" type="slidenum">
              <a:rPr kumimoji="1" lang="ja-JP" altLang="en-US" smtClean="0"/>
              <a:pPr/>
              <a:t>1</a:t>
            </a:fld>
            <a:endParaRPr kumimoji="1" lang="ja-JP" altLang="en-US"/>
          </a:p>
        </p:txBody>
      </p:sp>
    </p:spTree>
    <p:extLst>
      <p:ext uri="{BB962C8B-B14F-4D97-AF65-F5344CB8AC3E}">
        <p14:creationId xmlns:p14="http://schemas.microsoft.com/office/powerpoint/2010/main" val="1748474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19163" y="781050"/>
            <a:ext cx="4968875" cy="3727450"/>
          </a:xfrm>
        </p:spPr>
      </p:sp>
      <p:sp>
        <p:nvSpPr>
          <p:cNvPr id="3" name="ノート プレースホルダー 2"/>
          <p:cNvSpPr>
            <a:spLocks noGrp="1"/>
          </p:cNvSpPr>
          <p:nvPr>
            <p:ph type="body" idx="1"/>
          </p:nvPr>
        </p:nvSpPr>
        <p:spPr/>
        <p:txBody>
          <a:bodyPr/>
          <a:lstStyle/>
          <a:p>
            <a:r>
              <a:rPr kumimoji="1" lang="ja-JP" altLang="en-US" dirty="0"/>
              <a:t>・まず協議会の組織ですが、</a:t>
            </a:r>
            <a:endParaRPr kumimoji="1" lang="en-US" altLang="ja-JP" dirty="0"/>
          </a:p>
          <a:p>
            <a:endParaRPr lang="en-US" altLang="ja-JP" dirty="0"/>
          </a:p>
          <a:p>
            <a:r>
              <a:rPr kumimoji="1" lang="ja-JP" altLang="en-US" dirty="0"/>
              <a:t>　今年度、部会を一部変更しました。</a:t>
            </a:r>
            <a:endParaRPr kumimoji="1" lang="en-US" altLang="ja-JP" dirty="0"/>
          </a:p>
          <a:p>
            <a:endParaRPr lang="en-US" altLang="ja-JP" dirty="0"/>
          </a:p>
          <a:p>
            <a:r>
              <a:rPr kumimoji="1" lang="ja-JP" altLang="en-US" dirty="0"/>
              <a:t>　オレンジ色で表示していますが、これまでの人材育成部会を「事業連携推進部会」に改編しました。</a:t>
            </a:r>
            <a:endParaRPr kumimoji="1" lang="en-US" altLang="ja-JP" dirty="0"/>
          </a:p>
          <a:p>
            <a:endParaRPr kumimoji="1" lang="en-US" altLang="ja-JP" dirty="0"/>
          </a:p>
          <a:p>
            <a:r>
              <a:rPr lang="ja-JP" altLang="en-US" dirty="0"/>
              <a:t>　この部会では、会員企業同士の情報交換を進め、企業間連携による新たなビジネスマッチングに取り組んでいくこととしています。</a:t>
            </a:r>
            <a:endParaRPr kumimoji="1" lang="en-US" altLang="ja-JP" dirty="0"/>
          </a:p>
          <a:p>
            <a:r>
              <a:rPr lang="ja-JP" altLang="en-US" dirty="0"/>
              <a:t>　</a:t>
            </a:r>
            <a:endParaRPr kumimoji="1" lang="en-US" altLang="ja-JP" dirty="0"/>
          </a:p>
          <a:p>
            <a:endParaRPr lang="en-US" altLang="ja-JP" dirty="0"/>
          </a:p>
        </p:txBody>
      </p:sp>
      <p:sp>
        <p:nvSpPr>
          <p:cNvPr id="4" name="スライド番号プレースホルダー 3"/>
          <p:cNvSpPr>
            <a:spLocks noGrp="1"/>
          </p:cNvSpPr>
          <p:nvPr>
            <p:ph type="sldNum" sz="quarter" idx="5"/>
          </p:nvPr>
        </p:nvSpPr>
        <p:spPr/>
        <p:txBody>
          <a:bodyPr/>
          <a:lstStyle/>
          <a:p>
            <a:fld id="{3C316588-3DE9-422F-92C7-8019D54289F9}" type="slidenum">
              <a:rPr kumimoji="1" lang="ja-JP" altLang="en-US" smtClean="0"/>
              <a:pPr/>
              <a:t>2</a:t>
            </a:fld>
            <a:endParaRPr kumimoji="1" lang="ja-JP" altLang="en-US"/>
          </a:p>
        </p:txBody>
      </p:sp>
    </p:spTree>
    <p:extLst>
      <p:ext uri="{BB962C8B-B14F-4D97-AF65-F5344CB8AC3E}">
        <p14:creationId xmlns:p14="http://schemas.microsoft.com/office/powerpoint/2010/main" val="4186977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　実施する事業につきましては、定款第７条において大きく４つの事業柱として実施することを規定しておりますが、このことにつきましては今年度の変更はありません。</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3C316588-3DE9-422F-92C7-8019D54289F9}" type="slidenum">
              <a:rPr kumimoji="1" lang="ja-JP" altLang="en-US" smtClean="0"/>
              <a:pPr/>
              <a:t>3</a:t>
            </a:fld>
            <a:endParaRPr kumimoji="1" lang="ja-JP" altLang="en-US"/>
          </a:p>
        </p:txBody>
      </p:sp>
    </p:spTree>
    <p:extLst>
      <p:ext uri="{BB962C8B-B14F-4D97-AF65-F5344CB8AC3E}">
        <p14:creationId xmlns:p14="http://schemas.microsoft.com/office/powerpoint/2010/main" val="413745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組合員数ですが、正会員は今年度、これまで新たに６社の加入があり、現在１４８社です。</a:t>
            </a:r>
            <a:endParaRPr kumimoji="1" lang="en-US" altLang="ja-JP" dirty="0"/>
          </a:p>
          <a:p>
            <a:endParaRPr lang="en-US" altLang="ja-JP" dirty="0"/>
          </a:p>
          <a:p>
            <a:r>
              <a:rPr kumimoji="1" lang="ja-JP" altLang="en-US" dirty="0"/>
              <a:t>賛助会員は１団体加入があり、４１団体となっています。</a:t>
            </a:r>
            <a:endParaRPr kumimoji="1" lang="en-US" altLang="ja-JP" dirty="0"/>
          </a:p>
          <a:p>
            <a:endParaRPr lang="en-US" altLang="ja-JP" dirty="0"/>
          </a:p>
          <a:p>
            <a:r>
              <a:rPr kumimoji="1" lang="ja-JP" altLang="en-US" dirty="0"/>
              <a:t>これまでの推移を表で記載していますが、会員数は、正会員・賛助会員ともに年々増えている状況です。</a:t>
            </a:r>
          </a:p>
        </p:txBody>
      </p:sp>
      <p:sp>
        <p:nvSpPr>
          <p:cNvPr id="4" name="スライド番号プレースホルダー 3"/>
          <p:cNvSpPr>
            <a:spLocks noGrp="1"/>
          </p:cNvSpPr>
          <p:nvPr>
            <p:ph type="sldNum" sz="quarter" idx="5"/>
          </p:nvPr>
        </p:nvSpPr>
        <p:spPr/>
        <p:txBody>
          <a:bodyPr/>
          <a:lstStyle/>
          <a:p>
            <a:fld id="{3C316588-3DE9-422F-92C7-8019D54289F9}" type="slidenum">
              <a:rPr kumimoji="1" lang="ja-JP" altLang="en-US" smtClean="0"/>
              <a:pPr/>
              <a:t>4</a:t>
            </a:fld>
            <a:endParaRPr kumimoji="1" lang="ja-JP" altLang="en-US"/>
          </a:p>
        </p:txBody>
      </p:sp>
    </p:spTree>
    <p:extLst>
      <p:ext uri="{BB962C8B-B14F-4D97-AF65-F5344CB8AC3E}">
        <p14:creationId xmlns:p14="http://schemas.microsoft.com/office/powerpoint/2010/main" val="2395822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主要な事業について、もう少し詳しく説明します。</a:t>
            </a:r>
            <a:endParaRPr kumimoji="1" lang="en-US" altLang="ja-JP" dirty="0"/>
          </a:p>
          <a:p>
            <a:endParaRPr kumimoji="1" lang="en-US" altLang="ja-JP" dirty="0"/>
          </a:p>
          <a:p>
            <a:r>
              <a:rPr kumimoji="1" lang="ja-JP" altLang="en-US" dirty="0"/>
              <a:t>企業見学会は、市内の高校生・大学生に、市内企業の仕事内容を知ってもらうために、実施しています。</a:t>
            </a:r>
            <a:endParaRPr kumimoji="1" lang="en-US" altLang="ja-JP" dirty="0"/>
          </a:p>
          <a:p>
            <a:endParaRPr lang="en-US" altLang="ja-JP" dirty="0"/>
          </a:p>
          <a:p>
            <a:r>
              <a:rPr lang="ja-JP" altLang="en-US" dirty="0"/>
              <a:t>学校側が希望する企業を訪問しています。</a:t>
            </a:r>
            <a:endParaRPr lang="en-US" altLang="ja-JP" dirty="0"/>
          </a:p>
          <a:p>
            <a:endParaRPr kumimoji="1" lang="en-US" altLang="ja-JP" dirty="0"/>
          </a:p>
          <a:p>
            <a:r>
              <a:rPr lang="ja-JP" altLang="en-US" dirty="0"/>
              <a:t>今年度は川内商工３年生と、ポリテクカレッジ川内１年生が参加しました。</a:t>
            </a:r>
            <a:endParaRPr lang="en-US" altLang="ja-JP" dirty="0"/>
          </a:p>
          <a:p>
            <a:r>
              <a:rPr lang="ja-JP" altLang="en-US" dirty="0"/>
              <a:t>　</a:t>
            </a:r>
            <a:endParaRPr kumimoji="1" lang="en-US" altLang="ja-JP" dirty="0"/>
          </a:p>
          <a:p>
            <a:r>
              <a:rPr lang="ja-JP" altLang="en-US" dirty="0"/>
              <a:t>また昨年度から</a:t>
            </a:r>
            <a:r>
              <a:rPr kumimoji="1" lang="ja-JP" altLang="en-US" dirty="0"/>
              <a:t>、生徒・学生だけでなく、各学校の進路指導担当者の企業見学会を実施しており、今年は、市内外の８</a:t>
            </a:r>
            <a:r>
              <a:rPr lang="ja-JP" altLang="en-US" dirty="0"/>
              <a:t>校から１７名の先生方に参加していただき、</a:t>
            </a:r>
            <a:r>
              <a:rPr lang="en-US" altLang="ja-JP" dirty="0"/>
              <a:t>4</a:t>
            </a:r>
            <a:r>
              <a:rPr lang="ja-JP" altLang="en-US" dirty="0"/>
              <a:t>社の見学をしていただきました。</a:t>
            </a:r>
            <a:endParaRPr lang="en-US" altLang="ja-JP" dirty="0"/>
          </a:p>
          <a:p>
            <a:endParaRPr lang="en-US" altLang="ja-JP" dirty="0"/>
          </a:p>
        </p:txBody>
      </p:sp>
      <p:sp>
        <p:nvSpPr>
          <p:cNvPr id="4" name="スライド番号プレースホルダー 3"/>
          <p:cNvSpPr>
            <a:spLocks noGrp="1"/>
          </p:cNvSpPr>
          <p:nvPr>
            <p:ph type="sldNum" sz="quarter" idx="5"/>
          </p:nvPr>
        </p:nvSpPr>
        <p:spPr/>
        <p:txBody>
          <a:bodyPr/>
          <a:lstStyle/>
          <a:p>
            <a:fld id="{3C316588-3DE9-422F-92C7-8019D54289F9}" type="slidenum">
              <a:rPr kumimoji="1" lang="ja-JP" altLang="en-US" smtClean="0"/>
              <a:pPr/>
              <a:t>6</a:t>
            </a:fld>
            <a:endParaRPr kumimoji="1" lang="ja-JP" altLang="en-US"/>
          </a:p>
        </p:txBody>
      </p:sp>
    </p:spTree>
    <p:extLst>
      <p:ext uri="{BB962C8B-B14F-4D97-AF65-F5344CB8AC3E}">
        <p14:creationId xmlns:p14="http://schemas.microsoft.com/office/powerpoint/2010/main" val="593378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r>
              <a:rPr lang="ja-JP" altLang="en-US" dirty="0"/>
              <a:t>今年度初めて「ポリテクカレッジ川内」で、企業説明会を開催しました。</a:t>
            </a:r>
            <a:endParaRPr lang="en-US" altLang="ja-JP" dirty="0"/>
          </a:p>
          <a:p>
            <a:r>
              <a:rPr lang="ja-JP" altLang="en-US" dirty="0"/>
              <a:t>会員企業１５社が参加し、１年生５６名に対し企業説明を、面談方式で実施しました。</a:t>
            </a:r>
            <a:endParaRPr lang="en-US" altLang="ja-JP" dirty="0"/>
          </a:p>
          <a:p>
            <a:r>
              <a:rPr lang="ja-JP" altLang="en-US" dirty="0"/>
              <a:t>この中には保護者６名の方も参加し、企業説明を受けていただきました。</a:t>
            </a:r>
            <a:endParaRPr lang="en-US" altLang="ja-JP" dirty="0"/>
          </a:p>
          <a:p>
            <a:endParaRPr lang="en-US" altLang="ja-JP" dirty="0"/>
          </a:p>
          <a:p>
            <a:r>
              <a:rPr lang="ja-JP" altLang="en-US" dirty="0"/>
              <a:t>今後、鹿児島純心大学でも、同様の企業説明会を開催していく予定です。</a:t>
            </a:r>
            <a:endParaRPr lang="en-US" altLang="ja-JP" dirty="0"/>
          </a:p>
          <a:p>
            <a:endParaRPr lang="en-US" altLang="ja-JP" dirty="0"/>
          </a:p>
          <a:p>
            <a:endParaRPr lang="en-US" altLang="ja-JP" dirty="0"/>
          </a:p>
          <a:p>
            <a:r>
              <a:rPr lang="ja-JP" altLang="en-US" dirty="0"/>
              <a:t>なお、２月７日に、薩摩國雇用創造協議会主催で開催予定の、合同企業説明会にも会員企業　２４社が参加予定となっています。</a:t>
            </a:r>
            <a:endParaRPr lang="en-US" altLang="ja-JP" dirty="0"/>
          </a:p>
          <a:p>
            <a:endParaRPr kumimoji="1" lang="en-US" altLang="ja-JP" dirty="0"/>
          </a:p>
          <a:p>
            <a:endParaRPr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3C316588-3DE9-422F-92C7-8019D54289F9}" type="slidenum">
              <a:rPr kumimoji="1" lang="ja-JP" altLang="en-US" smtClean="0"/>
              <a:pPr/>
              <a:t>7</a:t>
            </a:fld>
            <a:endParaRPr kumimoji="1" lang="ja-JP" altLang="en-US"/>
          </a:p>
        </p:txBody>
      </p:sp>
    </p:spTree>
    <p:extLst>
      <p:ext uri="{BB962C8B-B14F-4D97-AF65-F5344CB8AC3E}">
        <p14:creationId xmlns:p14="http://schemas.microsoft.com/office/powerpoint/2010/main" val="3946122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BA2D7-ECDA-177E-1EF1-DB98BBD33DB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A1EBFD0-8EE3-02C7-6A81-8D34C3FB6B4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FD261F4-0BCA-5D06-1267-3DD354686CFB}"/>
              </a:ext>
            </a:extLst>
          </p:cNvPr>
          <p:cNvSpPr>
            <a:spLocks noGrp="1"/>
          </p:cNvSpPr>
          <p:nvPr>
            <p:ph type="body" idx="1"/>
          </p:nvPr>
        </p:nvSpPr>
        <p:spPr/>
        <p:txBody>
          <a:bodyPr/>
          <a:lstStyle/>
          <a:p>
            <a:endParaRPr kumimoji="1" lang="en-US" altLang="ja-JP" dirty="0"/>
          </a:p>
          <a:p>
            <a:r>
              <a:rPr lang="ja-JP" altLang="en-US" dirty="0"/>
              <a:t>今年度初めて「ポリテクカレッジ川内」で、企業説明会を開催しました。</a:t>
            </a:r>
            <a:endParaRPr lang="en-US" altLang="ja-JP" dirty="0"/>
          </a:p>
          <a:p>
            <a:r>
              <a:rPr lang="ja-JP" altLang="en-US" dirty="0"/>
              <a:t>会員企業１５社が参加し、１年生５６名に対し企業説明を、面談方式で実施しました。</a:t>
            </a:r>
            <a:endParaRPr lang="en-US" altLang="ja-JP" dirty="0"/>
          </a:p>
          <a:p>
            <a:r>
              <a:rPr lang="ja-JP" altLang="en-US" dirty="0"/>
              <a:t>この中には保護者６名の方も参加し、企業説明を受けていただきました。</a:t>
            </a:r>
            <a:endParaRPr lang="en-US" altLang="ja-JP" dirty="0"/>
          </a:p>
          <a:p>
            <a:endParaRPr lang="en-US" altLang="ja-JP" dirty="0"/>
          </a:p>
          <a:p>
            <a:r>
              <a:rPr lang="ja-JP" altLang="en-US" dirty="0"/>
              <a:t>今後、鹿児島純心大学でも、同様の企業説明会を開催していく予定です。</a:t>
            </a:r>
            <a:endParaRPr lang="en-US" altLang="ja-JP" dirty="0"/>
          </a:p>
          <a:p>
            <a:endParaRPr lang="en-US" altLang="ja-JP" dirty="0"/>
          </a:p>
          <a:p>
            <a:endParaRPr lang="en-US" altLang="ja-JP" dirty="0"/>
          </a:p>
          <a:p>
            <a:r>
              <a:rPr lang="ja-JP" altLang="en-US" dirty="0"/>
              <a:t>なお、２月７日に、薩摩國雇用創造協議会主催で開催予定の、合同企業説明会にも会員企業　２４社が参加予定となっています。</a:t>
            </a:r>
            <a:endParaRPr lang="en-US" altLang="ja-JP" dirty="0"/>
          </a:p>
          <a:p>
            <a:endParaRPr kumimoji="1" lang="en-US" altLang="ja-JP" dirty="0"/>
          </a:p>
          <a:p>
            <a:endParaRPr lang="en-US" altLang="ja-JP" dirty="0"/>
          </a:p>
          <a:p>
            <a:endParaRPr kumimoji="1" lang="en-US" altLang="ja-JP" dirty="0"/>
          </a:p>
        </p:txBody>
      </p:sp>
      <p:sp>
        <p:nvSpPr>
          <p:cNvPr id="4" name="スライド番号プレースホルダー 3">
            <a:extLst>
              <a:ext uri="{FF2B5EF4-FFF2-40B4-BE49-F238E27FC236}">
                <a16:creationId xmlns:a16="http://schemas.microsoft.com/office/drawing/2014/main" id="{21FADE57-3A7D-5E09-7C95-AA6C562DC479}"/>
              </a:ext>
            </a:extLst>
          </p:cNvPr>
          <p:cNvSpPr>
            <a:spLocks noGrp="1"/>
          </p:cNvSpPr>
          <p:nvPr>
            <p:ph type="sldNum" sz="quarter" idx="5"/>
          </p:nvPr>
        </p:nvSpPr>
        <p:spPr/>
        <p:txBody>
          <a:bodyPr/>
          <a:lstStyle/>
          <a:p>
            <a:fld id="{3C316588-3DE9-422F-92C7-8019D54289F9}" type="slidenum">
              <a:rPr kumimoji="1" lang="ja-JP" altLang="en-US" smtClean="0"/>
              <a:pPr/>
              <a:t>8</a:t>
            </a:fld>
            <a:endParaRPr kumimoji="1" lang="ja-JP" altLang="en-US"/>
          </a:p>
        </p:txBody>
      </p:sp>
    </p:spTree>
    <p:extLst>
      <p:ext uri="{BB962C8B-B14F-4D97-AF65-F5344CB8AC3E}">
        <p14:creationId xmlns:p14="http://schemas.microsoft.com/office/powerpoint/2010/main" val="3537119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市内の幼児から小・中学生、一般市民の皆様に対し、地元企業を知ってもらうための企業ＰＲイベントとして、お仕事博覧会「</a:t>
            </a:r>
            <a:r>
              <a:rPr lang="en-US" altLang="ja-JP" dirty="0"/>
              <a:t>Work</a:t>
            </a:r>
            <a:r>
              <a:rPr lang="ja-JP" altLang="en-US" dirty="0"/>
              <a:t>わくマルシェ２０２３」を開催しました。</a:t>
            </a:r>
            <a:endParaRPr lang="en-US" altLang="ja-JP" dirty="0"/>
          </a:p>
          <a:p>
            <a:endParaRPr kumimoji="1" lang="en-US" altLang="ja-JP" dirty="0"/>
          </a:p>
          <a:p>
            <a:endParaRPr lang="en-US" altLang="ja-JP" dirty="0"/>
          </a:p>
          <a:p>
            <a:r>
              <a:rPr lang="ja-JP" altLang="en-US" dirty="0"/>
              <a:t>今回は１６社が出展、各企業で体験コーナーが設けられ、子供から大人まで様々な仕事を体験していただきました。</a:t>
            </a:r>
            <a:endParaRPr lang="en-US" altLang="ja-JP" dirty="0"/>
          </a:p>
          <a:p>
            <a:endParaRPr lang="en-US" altLang="ja-JP" dirty="0"/>
          </a:p>
          <a:p>
            <a:r>
              <a:rPr lang="ja-JP" altLang="en-US" dirty="0"/>
              <a:t>前回を上回る約９００名の方に来場いただきました。</a:t>
            </a:r>
            <a:endParaRPr lang="en-US" altLang="ja-JP" dirty="0"/>
          </a:p>
          <a:p>
            <a:endParaRPr lang="en-US" altLang="ja-JP" dirty="0"/>
          </a:p>
          <a:p>
            <a:r>
              <a:rPr lang="ja-JP" altLang="en-US" dirty="0"/>
              <a:t>このことで地元企業の認知度が高まり、将来の地元就職、人材確保につながってくれることを期待しています。</a:t>
            </a:r>
            <a:endParaRPr lang="en-US" altLang="ja-JP" dirty="0"/>
          </a:p>
          <a:p>
            <a:endParaRPr lang="en-US" altLang="ja-JP" dirty="0"/>
          </a:p>
          <a:p>
            <a:endParaRPr lang="en-US" altLang="ja-JP" dirty="0"/>
          </a:p>
        </p:txBody>
      </p:sp>
      <p:sp>
        <p:nvSpPr>
          <p:cNvPr id="4" name="スライド番号プレースホルダー 3"/>
          <p:cNvSpPr>
            <a:spLocks noGrp="1"/>
          </p:cNvSpPr>
          <p:nvPr>
            <p:ph type="sldNum" sz="quarter" idx="5"/>
          </p:nvPr>
        </p:nvSpPr>
        <p:spPr/>
        <p:txBody>
          <a:bodyPr/>
          <a:lstStyle/>
          <a:p>
            <a:fld id="{3C316588-3DE9-422F-92C7-8019D54289F9}" type="slidenum">
              <a:rPr kumimoji="1" lang="ja-JP" altLang="en-US" smtClean="0"/>
              <a:pPr/>
              <a:t>12</a:t>
            </a:fld>
            <a:endParaRPr kumimoji="1" lang="ja-JP" altLang="en-US"/>
          </a:p>
        </p:txBody>
      </p:sp>
    </p:spTree>
    <p:extLst>
      <p:ext uri="{BB962C8B-B14F-4D97-AF65-F5344CB8AC3E}">
        <p14:creationId xmlns:p14="http://schemas.microsoft.com/office/powerpoint/2010/main" val="450741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キャリア教育事業の実施状況です。</a:t>
            </a:r>
            <a:endParaRPr kumimoji="1" lang="en-US" altLang="ja-JP" dirty="0"/>
          </a:p>
          <a:p>
            <a:r>
              <a:rPr lang="ja-JP" altLang="en-US" dirty="0"/>
              <a:t>講師の職業は、学校でのアンケート結果に基づく要望をいただき、学校が希望する業種ごとに講師を派遣しています。</a:t>
            </a:r>
            <a:endParaRPr lang="en-US" altLang="ja-JP" dirty="0"/>
          </a:p>
          <a:p>
            <a:endParaRPr kumimoji="1" lang="en-US" altLang="ja-JP" dirty="0"/>
          </a:p>
          <a:p>
            <a:r>
              <a:rPr lang="ja-JP" altLang="en-US" dirty="0"/>
              <a:t>様々な職業の要望がありますが、ほとんどが会員企業で対応できています。</a:t>
            </a:r>
            <a:endParaRPr lang="en-US" altLang="ja-JP" dirty="0"/>
          </a:p>
          <a:p>
            <a:endParaRPr lang="en-US" altLang="ja-JP" dirty="0"/>
          </a:p>
          <a:p>
            <a:endParaRPr lang="en-US" altLang="ja-JP" dirty="0"/>
          </a:p>
          <a:p>
            <a:r>
              <a:rPr lang="ja-JP" altLang="en-US" dirty="0"/>
              <a:t>実施する学校数も年々増えています。</a:t>
            </a:r>
            <a:endParaRPr lang="en-US" altLang="ja-JP"/>
          </a:p>
          <a:p>
            <a:r>
              <a:rPr lang="ja-JP" altLang="en-US"/>
              <a:t>中学生</a:t>
            </a:r>
            <a:r>
              <a:rPr lang="ja-JP" altLang="en-US" dirty="0"/>
              <a:t>の時期から地元企業を知ること、働く意義などを学ぶことは大変重要なことと考えており、この事業が将来の人材育成・人材確保につながっていくことを期待しています。</a:t>
            </a:r>
            <a:endParaRPr lang="en-US" altLang="ja-JP" dirty="0"/>
          </a:p>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3C316588-3DE9-422F-92C7-8019D54289F9}" type="slidenum">
              <a:rPr kumimoji="1" lang="ja-JP" altLang="en-US" smtClean="0"/>
              <a:pPr/>
              <a:t>22</a:t>
            </a:fld>
            <a:endParaRPr kumimoji="1" lang="ja-JP" altLang="en-US"/>
          </a:p>
        </p:txBody>
      </p:sp>
    </p:spTree>
    <p:extLst>
      <p:ext uri="{BB962C8B-B14F-4D97-AF65-F5344CB8AC3E}">
        <p14:creationId xmlns:p14="http://schemas.microsoft.com/office/powerpoint/2010/main" val="2515704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最後に部会の実施状況です。</a:t>
            </a:r>
            <a:endParaRPr kumimoji="1" lang="en-US" altLang="ja-JP" dirty="0"/>
          </a:p>
          <a:p>
            <a:endParaRPr lang="en-US" altLang="ja-JP" dirty="0"/>
          </a:p>
          <a:p>
            <a:r>
              <a:rPr kumimoji="1" lang="ja-JP" altLang="en-US" dirty="0"/>
              <a:t>全部で８つの部会を毎月開催、それぞれ部会での活動テーマを設定し、開発・研究やミニセミナー、研修会の開催、小学生を対象とした発明クラブの運営などを行っています。</a:t>
            </a:r>
          </a:p>
        </p:txBody>
      </p:sp>
      <p:sp>
        <p:nvSpPr>
          <p:cNvPr id="4" name="スライド番号プレースホルダー 3"/>
          <p:cNvSpPr>
            <a:spLocks noGrp="1"/>
          </p:cNvSpPr>
          <p:nvPr>
            <p:ph type="sldNum" sz="quarter" idx="5"/>
          </p:nvPr>
        </p:nvSpPr>
        <p:spPr/>
        <p:txBody>
          <a:bodyPr/>
          <a:lstStyle/>
          <a:p>
            <a:fld id="{3C316588-3DE9-422F-92C7-8019D54289F9}" type="slidenum">
              <a:rPr kumimoji="1" lang="ja-JP" altLang="en-US" smtClean="0"/>
              <a:pPr/>
              <a:t>25</a:t>
            </a:fld>
            <a:endParaRPr kumimoji="1" lang="ja-JP" altLang="en-US"/>
          </a:p>
        </p:txBody>
      </p:sp>
    </p:spTree>
    <p:extLst>
      <p:ext uri="{BB962C8B-B14F-4D97-AF65-F5344CB8AC3E}">
        <p14:creationId xmlns:p14="http://schemas.microsoft.com/office/powerpoint/2010/main" val="36442949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次は、外国人技能実習生共同受入事業です。</a:t>
            </a:r>
            <a:endParaRPr kumimoji="1" lang="en-US" altLang="ja-JP" dirty="0"/>
          </a:p>
          <a:p>
            <a:endParaRPr lang="en-US" altLang="ja-JP" dirty="0"/>
          </a:p>
          <a:p>
            <a:r>
              <a:rPr kumimoji="1" lang="ja-JP" altLang="en-US" dirty="0"/>
              <a:t>今年度第２期生としてベトナム人２名を受け入れ、１社で実習しています。</a:t>
            </a:r>
            <a:endParaRPr kumimoji="1" lang="en-US" altLang="ja-JP" dirty="0"/>
          </a:p>
          <a:p>
            <a:endParaRPr lang="en-US" altLang="ja-JP" dirty="0"/>
          </a:p>
          <a:p>
            <a:r>
              <a:rPr kumimoji="1" lang="ja-JP" altLang="en-US" dirty="0"/>
              <a:t>また、今年初めて、市国際交流協会などと共催で、ベトナム人交流事業を開催しました。市内で勤務している４４人の実習生が参加し、茶道や書道などの日本文化を体験、実習生同士の交流会も行いました。</a:t>
            </a:r>
            <a:endParaRPr kumimoji="1" lang="en-US" altLang="ja-JP" dirty="0"/>
          </a:p>
          <a:p>
            <a:endParaRPr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3C316588-3DE9-422F-92C7-8019D54289F9}" type="slidenum">
              <a:rPr kumimoji="1" lang="ja-JP" altLang="en-US" smtClean="0"/>
              <a:pPr/>
              <a:t>30</a:t>
            </a:fld>
            <a:endParaRPr kumimoji="1" lang="ja-JP" altLang="en-US"/>
          </a:p>
        </p:txBody>
      </p:sp>
    </p:spTree>
    <p:extLst>
      <p:ext uri="{BB962C8B-B14F-4D97-AF65-F5344CB8AC3E}">
        <p14:creationId xmlns:p14="http://schemas.microsoft.com/office/powerpoint/2010/main" val="3581992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D65BE-6CF0-1663-FAD3-B65DAB4AE9D6}"/>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2BB3F90-5D3E-BC65-9F35-B10F3CAB5B5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01A394A-53AF-F6D5-A7BF-CD27B0E04521}"/>
              </a:ext>
            </a:extLst>
          </p:cNvPr>
          <p:cNvSpPr>
            <a:spLocks noGrp="1"/>
          </p:cNvSpPr>
          <p:nvPr>
            <p:ph type="body" idx="1"/>
          </p:nvPr>
        </p:nvSpPr>
        <p:spPr/>
        <p:txBody>
          <a:bodyPr/>
          <a:lstStyle/>
          <a:p>
            <a:r>
              <a:rPr kumimoji="1" lang="ja-JP" altLang="en-US" dirty="0"/>
              <a:t>次は、外国人技能実習生共同受入事業です。</a:t>
            </a:r>
            <a:endParaRPr kumimoji="1" lang="en-US" altLang="ja-JP" dirty="0"/>
          </a:p>
          <a:p>
            <a:endParaRPr lang="en-US" altLang="ja-JP" dirty="0"/>
          </a:p>
          <a:p>
            <a:r>
              <a:rPr kumimoji="1" lang="ja-JP" altLang="en-US" dirty="0"/>
              <a:t>今年度第２期生としてベトナム人２名を受け入れ、１社で実習しています。</a:t>
            </a:r>
            <a:endParaRPr kumimoji="1" lang="en-US" altLang="ja-JP" dirty="0"/>
          </a:p>
          <a:p>
            <a:endParaRPr lang="en-US" altLang="ja-JP" dirty="0"/>
          </a:p>
          <a:p>
            <a:r>
              <a:rPr kumimoji="1" lang="ja-JP" altLang="en-US" dirty="0"/>
              <a:t>また、今年初めて、市国際交流協会などと共催で、ベトナム人交流事業を開催しました。市内で勤務している４４人の実習生が参加し、茶道や書道などの日本文化を体験、実習生同士の交流会も行いました。</a:t>
            </a:r>
            <a:endParaRPr kumimoji="1" lang="en-US" altLang="ja-JP" dirty="0"/>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A2448233-DC26-6588-96C3-A08B4C21EFA3}"/>
              </a:ext>
            </a:extLst>
          </p:cNvPr>
          <p:cNvSpPr>
            <a:spLocks noGrp="1"/>
          </p:cNvSpPr>
          <p:nvPr>
            <p:ph type="sldNum" sz="quarter" idx="5"/>
          </p:nvPr>
        </p:nvSpPr>
        <p:spPr/>
        <p:txBody>
          <a:bodyPr/>
          <a:lstStyle/>
          <a:p>
            <a:fld id="{3C316588-3DE9-422F-92C7-8019D54289F9}" type="slidenum">
              <a:rPr kumimoji="1" lang="ja-JP" altLang="en-US" smtClean="0"/>
              <a:pPr/>
              <a:t>31</a:t>
            </a:fld>
            <a:endParaRPr kumimoji="1" lang="ja-JP" altLang="en-US"/>
          </a:p>
        </p:txBody>
      </p:sp>
    </p:spTree>
    <p:extLst>
      <p:ext uri="{BB962C8B-B14F-4D97-AF65-F5344CB8AC3E}">
        <p14:creationId xmlns:p14="http://schemas.microsoft.com/office/powerpoint/2010/main" val="1877956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7B671-3F81-1A16-9976-428CD4E486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62E6121-A143-7898-EDDB-B8872B00123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67D3231-7F49-98A4-3E22-7F4A7EA001E4}"/>
              </a:ext>
            </a:extLst>
          </p:cNvPr>
          <p:cNvSpPr>
            <a:spLocks noGrp="1"/>
          </p:cNvSpPr>
          <p:nvPr>
            <p:ph type="body" idx="1"/>
          </p:nvPr>
        </p:nvSpPr>
        <p:spPr/>
        <p:txBody>
          <a:bodyPr/>
          <a:lstStyle/>
          <a:p>
            <a:r>
              <a:rPr kumimoji="1" lang="ja-JP" altLang="en-US" dirty="0"/>
              <a:t>次は、外国人技能実習生共同受入事業です。</a:t>
            </a:r>
            <a:endParaRPr kumimoji="1" lang="en-US" altLang="ja-JP" dirty="0"/>
          </a:p>
          <a:p>
            <a:endParaRPr lang="en-US" altLang="ja-JP" dirty="0"/>
          </a:p>
          <a:p>
            <a:r>
              <a:rPr kumimoji="1" lang="ja-JP" altLang="en-US" dirty="0"/>
              <a:t>今年度第２期生としてベトナム人２名を受け入れ、１社で実習しています。</a:t>
            </a:r>
            <a:endParaRPr kumimoji="1" lang="en-US" altLang="ja-JP" dirty="0"/>
          </a:p>
          <a:p>
            <a:endParaRPr lang="en-US" altLang="ja-JP" dirty="0"/>
          </a:p>
          <a:p>
            <a:r>
              <a:rPr kumimoji="1" lang="ja-JP" altLang="en-US" dirty="0"/>
              <a:t>また、今年初めて、市国際交流協会などと共催で、ベトナム人交流事業を開催しました。市内で勤務している４４人の実習生が参加し、茶道や書道などの日本文化を体験、実習生同士の交流会も行いました。</a:t>
            </a:r>
            <a:endParaRPr kumimoji="1" lang="en-US" altLang="ja-JP" dirty="0"/>
          </a:p>
          <a:p>
            <a:endParaRPr lang="en-US" altLang="ja-JP" dirty="0"/>
          </a:p>
          <a:p>
            <a:endParaRPr kumimoji="1" lang="ja-JP" altLang="en-US" dirty="0"/>
          </a:p>
        </p:txBody>
      </p:sp>
      <p:sp>
        <p:nvSpPr>
          <p:cNvPr id="4" name="スライド番号プレースホルダー 3">
            <a:extLst>
              <a:ext uri="{FF2B5EF4-FFF2-40B4-BE49-F238E27FC236}">
                <a16:creationId xmlns:a16="http://schemas.microsoft.com/office/drawing/2014/main" id="{BC4B9B39-42DD-DE1A-FFD8-1498939F5031}"/>
              </a:ext>
            </a:extLst>
          </p:cNvPr>
          <p:cNvSpPr>
            <a:spLocks noGrp="1"/>
          </p:cNvSpPr>
          <p:nvPr>
            <p:ph type="sldNum" sz="quarter" idx="5"/>
          </p:nvPr>
        </p:nvSpPr>
        <p:spPr/>
        <p:txBody>
          <a:bodyPr/>
          <a:lstStyle/>
          <a:p>
            <a:fld id="{3C316588-3DE9-422F-92C7-8019D54289F9}" type="slidenum">
              <a:rPr kumimoji="1" lang="ja-JP" altLang="en-US" smtClean="0"/>
              <a:pPr/>
              <a:t>32</a:t>
            </a:fld>
            <a:endParaRPr kumimoji="1" lang="ja-JP" altLang="en-US"/>
          </a:p>
        </p:txBody>
      </p:sp>
    </p:spTree>
    <p:extLst>
      <p:ext uri="{BB962C8B-B14F-4D97-AF65-F5344CB8AC3E}">
        <p14:creationId xmlns:p14="http://schemas.microsoft.com/office/powerpoint/2010/main" val="2825110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ja-JP" altLang="en-US" dirty="0"/>
              <a:t>以上、今年度の主な活動内容について紹介しました。</a:t>
            </a:r>
            <a:endParaRPr lang="en-US" altLang="ja-JP" dirty="0"/>
          </a:p>
          <a:p>
            <a:endParaRPr kumimoji="1" lang="en-US" altLang="ja-JP" dirty="0"/>
          </a:p>
          <a:p>
            <a:r>
              <a:rPr kumimoji="1" lang="ja-JP" altLang="en-US" dirty="0"/>
              <a:t>薩摩川内市企業連携協議会は、これからも、</a:t>
            </a:r>
            <a:endParaRPr kumimoji="1" lang="en-US" altLang="ja-JP" dirty="0"/>
          </a:p>
          <a:p>
            <a:r>
              <a:rPr kumimoji="1" lang="ja-JP" altLang="en-US" dirty="0"/>
              <a:t>「みんなが薩摩川内市にいてよかった！来て良かった！」　と思えつまちづくりを目指して活動してまいります。</a:t>
            </a:r>
            <a:endParaRPr kumimoji="1" lang="en-US" altLang="ja-JP" dirty="0"/>
          </a:p>
          <a:p>
            <a:endParaRPr lang="en-US" altLang="ja-JP" dirty="0"/>
          </a:p>
          <a:p>
            <a:r>
              <a:rPr kumimoji="1" lang="ja-JP" altLang="en-US" dirty="0"/>
              <a:t>ありがとうございました。　　　　（終了）</a:t>
            </a:r>
          </a:p>
        </p:txBody>
      </p:sp>
      <p:sp>
        <p:nvSpPr>
          <p:cNvPr id="4" name="スライド番号プレースホルダー 3"/>
          <p:cNvSpPr>
            <a:spLocks noGrp="1"/>
          </p:cNvSpPr>
          <p:nvPr>
            <p:ph type="sldNum" sz="quarter" idx="10"/>
          </p:nvPr>
        </p:nvSpPr>
        <p:spPr/>
        <p:txBody>
          <a:bodyPr/>
          <a:lstStyle/>
          <a:p>
            <a:fld id="{45478FBA-701D-41DA-B5F8-0FA043C94F04}" type="slidenum">
              <a:rPr kumimoji="1" lang="ja-JP" altLang="en-US" smtClean="0"/>
              <a:pPr/>
              <a:t>33</a:t>
            </a:fld>
            <a:endParaRPr kumimoji="1" lang="ja-JP" altLang="en-US"/>
          </a:p>
        </p:txBody>
      </p:sp>
    </p:spTree>
    <p:extLst>
      <p:ext uri="{BB962C8B-B14F-4D97-AF65-F5344CB8AC3E}">
        <p14:creationId xmlns:p14="http://schemas.microsoft.com/office/powerpoint/2010/main" val="3735963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498345E9-D0F5-4EEE-AD80-468D6B0ABC7D}" type="datetime1">
              <a:rPr kumimoji="1" lang="ja-JP" altLang="en-US" smtClean="0"/>
              <a:t>2026/9/29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a:xfrm>
            <a:off x="6986005" y="6485495"/>
            <a:ext cx="2133600" cy="365125"/>
          </a:xfrm>
        </p:spPr>
        <p:txBody>
          <a:bodyPr/>
          <a:lstStyle>
            <a:lvl1pPr>
              <a:defRPr sz="1400">
                <a:solidFill>
                  <a:schemeClr val="tx1"/>
                </a:solidFill>
              </a:defRPr>
            </a:lvl1pPr>
          </a:lstStyle>
          <a:p>
            <a:fld id="{A28D1494-D2DE-467F-9956-DBFBACA736A0}" type="slidenum">
              <a:rPr lang="ja-JP" altLang="en-US" smtClean="0"/>
              <a:pPr/>
              <a:t>‹#›</a:t>
            </a:fld>
            <a:endParaRPr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A25B98BD-84B5-4009-A69C-44F94BF95491}" type="datetime1">
              <a:rPr kumimoji="1" lang="ja-JP" altLang="en-US" smtClean="0"/>
              <a:t>2026/9/29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28D1494-D2DE-467F-9956-DBFBACA736A0}"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0AB4331E-9D68-4E6E-9A91-18C9F0AFFEE6}" type="datetime1">
              <a:rPr kumimoji="1" lang="ja-JP" altLang="en-US" smtClean="0"/>
              <a:t>2026/9/29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28D1494-D2DE-467F-9956-DBFBACA736A0}"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6E97D1FD-76B2-4E2B-A1EA-4017A5FB76FF}" type="datetime1">
              <a:rPr kumimoji="1" lang="ja-JP" altLang="en-US" smtClean="0"/>
              <a:t>2026/9/29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A28D1494-D2DE-467F-9956-DBFBACA736A0}"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6175CCAB-F464-40CC-8F8F-27D675B3821B}" type="datetime1">
              <a:rPr kumimoji="1" lang="ja-JP" altLang="en-US" smtClean="0"/>
              <a:t>2026/9/29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A28D1494-D2DE-467F-9956-DBFBACA736A0}"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D6CED585-AD5D-4882-8E65-94F2FB595C62}" type="datetime1">
              <a:rPr kumimoji="1" lang="ja-JP" altLang="en-US" smtClean="0"/>
              <a:t>2026/9/29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A28D1494-D2DE-467F-9956-DBFBACA736A0}"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F10D1B71-8B87-4045-A1A1-FB6E8813A38A}" type="datetime1">
              <a:rPr kumimoji="1" lang="ja-JP" altLang="en-US" smtClean="0"/>
              <a:t>2026/9/29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A28D1494-D2DE-467F-9956-DBFBACA736A0}"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6BE9D66E-B843-4AF5-B23E-1890BFC75EDC}" type="datetime1">
              <a:rPr kumimoji="1" lang="ja-JP" altLang="en-US" smtClean="0"/>
              <a:t>2026/9/29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A28D1494-D2DE-467F-9956-DBFBACA736A0}"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14DEA0CF-9E38-41E5-A1D7-0E070AC92570}" type="datetime1">
              <a:rPr kumimoji="1" lang="ja-JP" altLang="en-US" smtClean="0"/>
              <a:t>2026/9/29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A28D1494-D2DE-467F-9956-DBFBACA736A0}"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C492D63D-EF7C-42FF-8E6E-39EFAED31D10}" type="datetime1">
              <a:rPr kumimoji="1" lang="ja-JP" altLang="en-US" smtClean="0"/>
              <a:t>2026/9/29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28D1494-D2DE-467F-9956-DBFBACA736A0}"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FFC668C4-4FF7-4130-9125-3F3999A0980E}" type="datetime1">
              <a:rPr kumimoji="1" lang="ja-JP" altLang="en-US" smtClean="0"/>
              <a:t>2026/9/29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A28D1494-D2DE-467F-9956-DBFBACA736A0}"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2D4E72-7041-4174-A928-83FF0094B619}" type="datetime1">
              <a:rPr kumimoji="1" lang="ja-JP" altLang="en-US" smtClean="0"/>
              <a:t>2026/9/29</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7010400" y="6497852"/>
            <a:ext cx="2133600" cy="365125"/>
          </a:xfrm>
          <a:prstGeom prst="rect">
            <a:avLst/>
          </a:prstGeom>
        </p:spPr>
        <p:txBody>
          <a:bodyPr vert="horz" lIns="91440" tIns="45720" rIns="91440" bIns="45720" rtlCol="0" anchor="ctr"/>
          <a:lstStyle>
            <a:lvl1pPr algn="r">
              <a:defRPr sz="1400">
                <a:solidFill>
                  <a:schemeClr val="tx1"/>
                </a:solidFill>
              </a:defRPr>
            </a:lvl1pPr>
          </a:lstStyle>
          <a:p>
            <a:fld id="{A28D1494-D2DE-467F-9956-DBFBACA736A0}" type="slidenum">
              <a:rPr lang="ja-JP" altLang="en-US" smtClean="0"/>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7.xml"/><Relationship Id="rId1" Type="http://schemas.openxmlformats.org/officeDocument/2006/relationships/tags" Target="../tags/tag3.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7.xml"/><Relationship Id="rId5" Type="http://schemas.openxmlformats.org/officeDocument/2006/relationships/image" Target="../media/image32.jpeg"/><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52.JPG"/></Relationships>
</file>

<file path=ppt/slides/_rels/slide2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2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 Id="rId5" Type="http://schemas.openxmlformats.org/officeDocument/2006/relationships/image" Target="../media/image59.jpeg"/><Relationship Id="rId4" Type="http://schemas.openxmlformats.org/officeDocument/2006/relationships/image" Target="../media/image58.jpeg"/></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1.jpe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64.jpeg"/></Relationships>
</file>

<file path=ppt/slides/_rels/slide3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5CAF801C-9600-3B1E-6B5E-DA10870D5800}"/>
              </a:ext>
            </a:extLst>
          </p:cNvPr>
          <p:cNvSpPr/>
          <p:nvPr/>
        </p:nvSpPr>
        <p:spPr>
          <a:xfrm>
            <a:off x="0" y="0"/>
            <a:ext cx="9144000" cy="695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rgbClr val="C00000"/>
              </a:solidFill>
            </a:endParaRPr>
          </a:p>
        </p:txBody>
      </p:sp>
      <p:sp>
        <p:nvSpPr>
          <p:cNvPr id="2" name="スライド番号プレースホルダー 1">
            <a:extLst>
              <a:ext uri="{FF2B5EF4-FFF2-40B4-BE49-F238E27FC236}">
                <a16:creationId xmlns:a16="http://schemas.microsoft.com/office/drawing/2014/main" id="{02076D0E-332E-4C99-8076-603F6B7B079D}"/>
              </a:ext>
            </a:extLst>
          </p:cNvPr>
          <p:cNvSpPr>
            <a:spLocks noGrp="1"/>
          </p:cNvSpPr>
          <p:nvPr>
            <p:ph type="sldNum" sz="quarter" idx="12"/>
          </p:nvPr>
        </p:nvSpPr>
        <p:spPr/>
        <p:txBody>
          <a:bodyPr/>
          <a:lstStyle/>
          <a:p>
            <a:fld id="{A28D1494-D2DE-467F-9956-DBFBACA736A0}" type="slidenum">
              <a:rPr kumimoji="1" lang="ja-JP" altLang="en-US" smtClean="0"/>
              <a:pPr/>
              <a:t>1</a:t>
            </a:fld>
            <a:endParaRPr kumimoji="1" lang="ja-JP" altLang="en-US"/>
          </a:p>
        </p:txBody>
      </p:sp>
      <p:pic>
        <p:nvPicPr>
          <p:cNvPr id="3" name="図 2" descr="グラフィック, 挿絵, 食品 が含まれている画像&#10;&#10;自動的に生成された説明">
            <a:extLst>
              <a:ext uri="{FF2B5EF4-FFF2-40B4-BE49-F238E27FC236}">
                <a16:creationId xmlns:a16="http://schemas.microsoft.com/office/drawing/2014/main" id="{BD702420-7633-4A61-9634-D78E114E383A}"/>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749438" y="5251747"/>
            <a:ext cx="1512168" cy="1150380"/>
          </a:xfrm>
          <a:prstGeom prst="rect">
            <a:avLst/>
          </a:prstGeom>
        </p:spPr>
      </p:pic>
      <p:sp>
        <p:nvSpPr>
          <p:cNvPr id="4" name="正方形/長方形 3">
            <a:extLst>
              <a:ext uri="{FF2B5EF4-FFF2-40B4-BE49-F238E27FC236}">
                <a16:creationId xmlns:a16="http://schemas.microsoft.com/office/drawing/2014/main" id="{7AEC3A95-EFE2-4CCA-A71E-2235E5471122}"/>
              </a:ext>
            </a:extLst>
          </p:cNvPr>
          <p:cNvSpPr/>
          <p:nvPr/>
        </p:nvSpPr>
        <p:spPr>
          <a:xfrm>
            <a:off x="899592" y="3160984"/>
            <a:ext cx="8189059" cy="15841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4000" i="1" dirty="0">
                <a:solidFill>
                  <a:srgbClr val="C00000"/>
                </a:solidFill>
                <a:latin typeface="HGS創英角ｺﾞｼｯｸUB" panose="020B0900000000000000" pitchFamily="50" charset="-128"/>
                <a:ea typeface="HGS創英角ｺﾞｼｯｸUB" panose="020B0900000000000000" pitchFamily="50" charset="-128"/>
              </a:rPr>
              <a:t>薩摩川内市に　いてよかった！</a:t>
            </a:r>
            <a:endParaRPr kumimoji="1" lang="en-US" altLang="ja-JP" sz="4000" i="1" dirty="0">
              <a:solidFill>
                <a:srgbClr val="C00000"/>
              </a:solidFill>
              <a:latin typeface="HGS創英角ｺﾞｼｯｸUB" panose="020B0900000000000000" pitchFamily="50" charset="-128"/>
              <a:ea typeface="HGS創英角ｺﾞｼｯｸUB" panose="020B0900000000000000" pitchFamily="50" charset="-128"/>
            </a:endParaRPr>
          </a:p>
          <a:p>
            <a:r>
              <a:rPr kumimoji="1" lang="ja-JP" altLang="en-US" sz="4000" i="1" dirty="0">
                <a:solidFill>
                  <a:srgbClr val="C00000"/>
                </a:solidFill>
                <a:latin typeface="HGS創英角ｺﾞｼｯｸUB" panose="020B0900000000000000" pitchFamily="50" charset="-128"/>
                <a:ea typeface="HGS創英角ｺﾞｼｯｸUB" panose="020B0900000000000000" pitchFamily="50" charset="-128"/>
              </a:rPr>
              <a:t>　　　　　　　　来て良かった！</a:t>
            </a:r>
          </a:p>
        </p:txBody>
      </p:sp>
      <p:sp>
        <p:nvSpPr>
          <p:cNvPr id="5" name="正方形/長方形 4">
            <a:extLst>
              <a:ext uri="{FF2B5EF4-FFF2-40B4-BE49-F238E27FC236}">
                <a16:creationId xmlns:a16="http://schemas.microsoft.com/office/drawing/2014/main" id="{70CD9028-C62F-47B6-A7D6-D1458511D3E7}"/>
              </a:ext>
            </a:extLst>
          </p:cNvPr>
          <p:cNvSpPr/>
          <p:nvPr/>
        </p:nvSpPr>
        <p:spPr>
          <a:xfrm>
            <a:off x="2483768" y="5229163"/>
            <a:ext cx="6480720" cy="11729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dirty="0">
                <a:solidFill>
                  <a:schemeClr val="tx1"/>
                </a:solidFill>
                <a:latin typeface="HGS創英角ｺﾞｼｯｸUB" panose="020B0900000000000000" pitchFamily="50" charset="-128"/>
                <a:ea typeface="HGS創英角ｺﾞｼｯｸUB" panose="020B0900000000000000" pitchFamily="50" charset="-128"/>
              </a:rPr>
              <a:t>事業協同組合　</a:t>
            </a:r>
            <a:endParaRPr kumimoji="1" lang="en-US" altLang="ja-JP" sz="3200" dirty="0">
              <a:solidFill>
                <a:schemeClr val="tx1"/>
              </a:solidFill>
              <a:latin typeface="HGS創英角ｺﾞｼｯｸUB" panose="020B0900000000000000" pitchFamily="50" charset="-128"/>
              <a:ea typeface="HGS創英角ｺﾞｼｯｸUB" panose="020B0900000000000000" pitchFamily="50" charset="-128"/>
            </a:endParaRPr>
          </a:p>
          <a:p>
            <a:r>
              <a:rPr lang="ja-JP" altLang="en-US" sz="3200" dirty="0">
                <a:solidFill>
                  <a:schemeClr val="tx1"/>
                </a:solidFill>
                <a:latin typeface="HGS創英角ｺﾞｼｯｸUB" panose="020B0900000000000000" pitchFamily="50" charset="-128"/>
                <a:ea typeface="HGS創英角ｺﾞｼｯｸUB" panose="020B0900000000000000" pitchFamily="50" charset="-128"/>
              </a:rPr>
              <a:t>　　薩摩川内市企業連携協議会</a:t>
            </a:r>
            <a:endParaRPr kumimoji="1" lang="ja-JP" altLang="en-US" sz="3200" dirty="0">
              <a:solidFill>
                <a:schemeClr val="tx1"/>
              </a:solidFill>
              <a:latin typeface="HGS創英角ｺﾞｼｯｸUB" panose="020B0900000000000000" pitchFamily="50" charset="-128"/>
              <a:ea typeface="HGS創英角ｺﾞｼｯｸUB" panose="020B0900000000000000" pitchFamily="50" charset="-128"/>
            </a:endParaRPr>
          </a:p>
        </p:txBody>
      </p:sp>
      <p:sp>
        <p:nvSpPr>
          <p:cNvPr id="6" name="正方形/長方形 5">
            <a:extLst>
              <a:ext uri="{FF2B5EF4-FFF2-40B4-BE49-F238E27FC236}">
                <a16:creationId xmlns:a16="http://schemas.microsoft.com/office/drawing/2014/main" id="{28A69259-16AB-421C-8F2E-785AA5F06E7E}"/>
              </a:ext>
            </a:extLst>
          </p:cNvPr>
          <p:cNvSpPr/>
          <p:nvPr/>
        </p:nvSpPr>
        <p:spPr>
          <a:xfrm>
            <a:off x="-184327" y="920239"/>
            <a:ext cx="9272977" cy="7627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800" dirty="0">
                <a:solidFill>
                  <a:schemeClr val="tx2"/>
                </a:solidFill>
                <a:latin typeface="HGS創英角ｺﾞｼｯｸUB" panose="020B0900000000000000" pitchFamily="50" charset="-128"/>
                <a:ea typeface="HGS創英角ｺﾞｼｯｸUB" panose="020B0900000000000000" pitchFamily="50" charset="-128"/>
              </a:rPr>
              <a:t>　</a:t>
            </a:r>
            <a:endParaRPr kumimoji="1" lang="en-US" altLang="ja-JP" sz="2800" dirty="0">
              <a:solidFill>
                <a:schemeClr val="tx2"/>
              </a:solidFill>
              <a:latin typeface="HGS創英角ｺﾞｼｯｸUB" panose="020B0900000000000000" pitchFamily="50" charset="-128"/>
              <a:ea typeface="HGS創英角ｺﾞｼｯｸUB" panose="020B0900000000000000" pitchFamily="50" charset="-128"/>
            </a:endParaRPr>
          </a:p>
          <a:p>
            <a:r>
              <a:rPr kumimoji="1" lang="ja-JP" altLang="en-US" sz="2800" dirty="0">
                <a:solidFill>
                  <a:schemeClr val="tx2"/>
                </a:solidFill>
                <a:latin typeface="HGS創英角ｺﾞｼｯｸUB" panose="020B0900000000000000" pitchFamily="50" charset="-128"/>
                <a:ea typeface="HGS創英角ｺﾞｼｯｸUB" panose="020B0900000000000000" pitchFamily="50" charset="-128"/>
              </a:rPr>
              <a:t>　　　　</a:t>
            </a:r>
            <a:endParaRPr kumimoji="1" lang="en-US" altLang="ja-JP" sz="2800" dirty="0">
              <a:solidFill>
                <a:schemeClr val="tx2"/>
              </a:solidFill>
              <a:latin typeface="HGS創英角ｺﾞｼｯｸUB" panose="020B0900000000000000" pitchFamily="50" charset="-128"/>
              <a:ea typeface="HGS創英角ｺﾞｼｯｸUB" panose="020B0900000000000000" pitchFamily="50" charset="-128"/>
            </a:endParaRPr>
          </a:p>
          <a:p>
            <a:r>
              <a:rPr lang="ja-JP" altLang="en-US" sz="4800" dirty="0">
                <a:solidFill>
                  <a:schemeClr val="accent5">
                    <a:lumMod val="50000"/>
                  </a:schemeClr>
                </a:solidFill>
                <a:latin typeface="HGS創英角ｺﾞｼｯｸUB" panose="020B0900000000000000" pitchFamily="50" charset="-128"/>
                <a:ea typeface="HGS創英角ｺﾞｼｯｸUB" panose="020B0900000000000000" pitchFamily="50" charset="-128"/>
              </a:rPr>
              <a:t>　</a:t>
            </a:r>
            <a:r>
              <a:rPr lang="ja-JP" altLang="en-US" sz="4800" u="sng" dirty="0">
                <a:solidFill>
                  <a:schemeClr val="accent1">
                    <a:lumMod val="50000"/>
                  </a:schemeClr>
                </a:solidFill>
                <a:latin typeface="HGS創英角ｺﾞｼｯｸUB" panose="020B0900000000000000" pitchFamily="50" charset="-128"/>
                <a:ea typeface="HGS創英角ｺﾞｼｯｸUB" panose="020B0900000000000000" pitchFamily="50" charset="-128"/>
              </a:rPr>
              <a:t>令 和 ７ 年度 の</a:t>
            </a:r>
            <a:endParaRPr lang="en-US" altLang="ja-JP" sz="4800" u="sng" dirty="0">
              <a:solidFill>
                <a:schemeClr val="accent1">
                  <a:lumMod val="50000"/>
                </a:schemeClr>
              </a:solidFill>
              <a:latin typeface="HGS創英角ｺﾞｼｯｸUB" panose="020B0900000000000000" pitchFamily="50" charset="-128"/>
              <a:ea typeface="HGS創英角ｺﾞｼｯｸUB" panose="020B0900000000000000" pitchFamily="50" charset="-128"/>
            </a:endParaRPr>
          </a:p>
          <a:p>
            <a:r>
              <a:rPr lang="ja-JP" altLang="en-US" sz="4800" dirty="0">
                <a:solidFill>
                  <a:schemeClr val="accent1">
                    <a:lumMod val="50000"/>
                  </a:schemeClr>
                </a:solidFill>
                <a:latin typeface="HGS創英角ｺﾞｼｯｸUB" panose="020B0900000000000000" pitchFamily="50" charset="-128"/>
                <a:ea typeface="HGS創英角ｺﾞｼｯｸUB" panose="020B0900000000000000" pitchFamily="50" charset="-128"/>
              </a:rPr>
              <a:t>　　　　　　　 </a:t>
            </a:r>
            <a:r>
              <a:rPr lang="ja-JP" altLang="en-US" sz="4800" u="sng" dirty="0">
                <a:solidFill>
                  <a:schemeClr val="accent1">
                    <a:lumMod val="50000"/>
                  </a:schemeClr>
                </a:solidFill>
                <a:latin typeface="HGS創英角ｺﾞｼｯｸUB" panose="020B0900000000000000" pitchFamily="50" charset="-128"/>
                <a:ea typeface="HGS創英角ｺﾞｼｯｸUB" panose="020B0900000000000000" pitchFamily="50" charset="-128"/>
              </a:rPr>
              <a:t>主な</a:t>
            </a:r>
            <a:r>
              <a:rPr kumimoji="1" lang="ja-JP" altLang="en-US" sz="4800" u="sng" dirty="0">
                <a:solidFill>
                  <a:schemeClr val="accent1">
                    <a:lumMod val="50000"/>
                  </a:schemeClr>
                </a:solidFill>
                <a:latin typeface="HGS創英角ｺﾞｼｯｸUB" panose="020B0900000000000000" pitchFamily="50" charset="-128"/>
                <a:ea typeface="HGS創英角ｺﾞｼｯｸUB" panose="020B0900000000000000" pitchFamily="50" charset="-128"/>
              </a:rPr>
              <a:t>事 業 紹 介</a:t>
            </a:r>
          </a:p>
        </p:txBody>
      </p:sp>
      <p:sp>
        <p:nvSpPr>
          <p:cNvPr id="7" name="正方形/長方形 6">
            <a:extLst>
              <a:ext uri="{FF2B5EF4-FFF2-40B4-BE49-F238E27FC236}">
                <a16:creationId xmlns:a16="http://schemas.microsoft.com/office/drawing/2014/main" id="{A03CE4C6-90C4-4F48-9CF5-B3FC2D1F4298}"/>
              </a:ext>
            </a:extLst>
          </p:cNvPr>
          <p:cNvSpPr/>
          <p:nvPr/>
        </p:nvSpPr>
        <p:spPr>
          <a:xfrm>
            <a:off x="395536" y="2819432"/>
            <a:ext cx="2926578" cy="4916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400" dirty="0">
                <a:solidFill>
                  <a:schemeClr val="accent6">
                    <a:lumMod val="50000"/>
                  </a:schemeClr>
                </a:solidFill>
                <a:latin typeface="HGS創英角ｺﾞｼｯｸUB" panose="020B0900000000000000" pitchFamily="50" charset="-128"/>
                <a:ea typeface="HGS創英角ｺﾞｼｯｸUB" panose="020B0900000000000000" pitchFamily="50" charset="-128"/>
              </a:rPr>
              <a:t>キャッチフレーズ</a:t>
            </a:r>
          </a:p>
        </p:txBody>
      </p:sp>
    </p:spTree>
    <p:custDataLst>
      <p:tags r:id="rId1"/>
    </p:custDataLst>
    <p:extLst>
      <p:ext uri="{BB962C8B-B14F-4D97-AF65-F5344CB8AC3E}">
        <p14:creationId xmlns:p14="http://schemas.microsoft.com/office/powerpoint/2010/main" val="3301589033"/>
      </p:ext>
    </p:extLst>
  </p:cSld>
  <p:clrMapOvr>
    <a:masterClrMapping/>
  </p:clrMapOvr>
  <mc:AlternateContent xmlns:mc="http://schemas.openxmlformats.org/markup-compatibility/2006" xmlns:p14="http://schemas.microsoft.com/office/powerpoint/2010/main">
    <mc:Choice Requires="p14">
      <p:transition spd="slow" p14:dur="2000" advTm="13589"/>
    </mc:Choice>
    <mc:Fallback xmlns="">
      <p:transition spd="slow" advTm="135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5000"/>
          </a:schemeClr>
        </a:solidFill>
        <a:effectLst/>
      </p:bgPr>
    </p:bg>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7B02CBA-1B14-419B-8CFD-2E1DFA9C4EAB}"/>
              </a:ext>
            </a:extLst>
          </p:cNvPr>
          <p:cNvSpPr>
            <a:spLocks noGrp="1"/>
          </p:cNvSpPr>
          <p:nvPr>
            <p:ph type="sldNum" sz="quarter" idx="12"/>
          </p:nvPr>
        </p:nvSpPr>
        <p:spPr/>
        <p:txBody>
          <a:bodyPr/>
          <a:lstStyle/>
          <a:p>
            <a:fld id="{A28D1494-D2DE-467F-9956-DBFBACA736A0}" type="slidenum">
              <a:rPr kumimoji="1" lang="ja-JP" altLang="en-US" smtClean="0"/>
              <a:pPr/>
              <a:t>2</a:t>
            </a:fld>
            <a:endParaRPr kumimoji="1" lang="ja-JP" altLang="en-US"/>
          </a:p>
        </p:txBody>
      </p:sp>
      <p:sp>
        <p:nvSpPr>
          <p:cNvPr id="3" name="正方形/長方形 2">
            <a:extLst>
              <a:ext uri="{FF2B5EF4-FFF2-40B4-BE49-F238E27FC236}">
                <a16:creationId xmlns:a16="http://schemas.microsoft.com/office/drawing/2014/main" id="{A46BA69D-EE29-47FE-A0E9-49BACC9E1E0A}"/>
              </a:ext>
            </a:extLst>
          </p:cNvPr>
          <p:cNvSpPr/>
          <p:nvPr/>
        </p:nvSpPr>
        <p:spPr>
          <a:xfrm>
            <a:off x="-127657" y="58987"/>
            <a:ext cx="4952004" cy="4320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accent6">
                    <a:lumMod val="50000"/>
                  </a:schemeClr>
                </a:solidFill>
                <a:latin typeface="HGPｺﾞｼｯｸE" panose="020B0900000000000000" pitchFamily="50" charset="-128"/>
                <a:ea typeface="HGPｺﾞｼｯｸE" panose="020B0900000000000000" pitchFamily="50" charset="-128"/>
              </a:rPr>
              <a:t>事業協同組合組織図（現在）</a:t>
            </a:r>
          </a:p>
        </p:txBody>
      </p:sp>
      <p:sp>
        <p:nvSpPr>
          <p:cNvPr id="4" name="四角形: 角を丸くする 3">
            <a:extLst>
              <a:ext uri="{FF2B5EF4-FFF2-40B4-BE49-F238E27FC236}">
                <a16:creationId xmlns:a16="http://schemas.microsoft.com/office/drawing/2014/main" id="{835C9377-15A5-443F-AE89-5FA3F2A2BE8F}"/>
              </a:ext>
            </a:extLst>
          </p:cNvPr>
          <p:cNvSpPr/>
          <p:nvPr/>
        </p:nvSpPr>
        <p:spPr>
          <a:xfrm>
            <a:off x="728269" y="521816"/>
            <a:ext cx="1524918" cy="607117"/>
          </a:xfrm>
          <a:prstGeom prst="roundRect">
            <a:avLst/>
          </a:prstGeom>
          <a:solidFill>
            <a:srgbClr val="4224F8"/>
          </a:solidFill>
          <a:ln w="317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bg1">
                    <a:lumMod val="95000"/>
                  </a:schemeClr>
                </a:solidFill>
              </a:rPr>
              <a:t>総会</a:t>
            </a:r>
          </a:p>
        </p:txBody>
      </p:sp>
      <p:sp>
        <p:nvSpPr>
          <p:cNvPr id="5" name="四角形: 角を丸くする 4">
            <a:extLst>
              <a:ext uri="{FF2B5EF4-FFF2-40B4-BE49-F238E27FC236}">
                <a16:creationId xmlns:a16="http://schemas.microsoft.com/office/drawing/2014/main" id="{117897E7-F600-4F04-99EE-C488715DA067}"/>
              </a:ext>
            </a:extLst>
          </p:cNvPr>
          <p:cNvSpPr/>
          <p:nvPr/>
        </p:nvSpPr>
        <p:spPr>
          <a:xfrm>
            <a:off x="2786355" y="544829"/>
            <a:ext cx="1466995" cy="561503"/>
          </a:xfrm>
          <a:prstGeom prst="roundRect">
            <a:avLst/>
          </a:prstGeom>
          <a:solidFill>
            <a:srgbClr val="4224F8"/>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t>代表理事</a:t>
            </a:r>
          </a:p>
        </p:txBody>
      </p:sp>
      <p:sp>
        <p:nvSpPr>
          <p:cNvPr id="6" name="四角形: 角を丸くする 5">
            <a:extLst>
              <a:ext uri="{FF2B5EF4-FFF2-40B4-BE49-F238E27FC236}">
                <a16:creationId xmlns:a16="http://schemas.microsoft.com/office/drawing/2014/main" id="{83144F26-939A-4784-9B54-1193BED5A274}"/>
              </a:ext>
            </a:extLst>
          </p:cNvPr>
          <p:cNvSpPr/>
          <p:nvPr/>
        </p:nvSpPr>
        <p:spPr>
          <a:xfrm>
            <a:off x="4507599" y="544830"/>
            <a:ext cx="1584176" cy="504056"/>
          </a:xfrm>
          <a:prstGeom prst="roundRect">
            <a:avLst/>
          </a:prstGeom>
          <a:solidFill>
            <a:srgbClr val="4224F8"/>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理事会（</a:t>
            </a:r>
            <a:r>
              <a:rPr kumimoji="1" lang="en-US" altLang="ja-JP" dirty="0"/>
              <a:t>9</a:t>
            </a:r>
            <a:r>
              <a:rPr kumimoji="1" lang="ja-JP" altLang="en-US" dirty="0"/>
              <a:t>名）</a:t>
            </a:r>
          </a:p>
        </p:txBody>
      </p:sp>
      <p:sp>
        <p:nvSpPr>
          <p:cNvPr id="7" name="四角形: 角を丸くする 6">
            <a:extLst>
              <a:ext uri="{FF2B5EF4-FFF2-40B4-BE49-F238E27FC236}">
                <a16:creationId xmlns:a16="http://schemas.microsoft.com/office/drawing/2014/main" id="{E670297A-77B9-40D8-B8FE-8F324D3F4B67}"/>
              </a:ext>
            </a:extLst>
          </p:cNvPr>
          <p:cNvSpPr/>
          <p:nvPr/>
        </p:nvSpPr>
        <p:spPr>
          <a:xfrm>
            <a:off x="6495561" y="544830"/>
            <a:ext cx="1828267" cy="504056"/>
          </a:xfrm>
          <a:prstGeom prst="roundRect">
            <a:avLst/>
          </a:prstGeom>
          <a:solidFill>
            <a:srgbClr val="4224F8"/>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t>事務局（３名）</a:t>
            </a:r>
          </a:p>
        </p:txBody>
      </p:sp>
      <p:sp>
        <p:nvSpPr>
          <p:cNvPr id="8" name="四角形: 角を丸くする 7">
            <a:extLst>
              <a:ext uri="{FF2B5EF4-FFF2-40B4-BE49-F238E27FC236}">
                <a16:creationId xmlns:a16="http://schemas.microsoft.com/office/drawing/2014/main" id="{F5DB404D-B0C4-41A5-AFB3-223D4E3D7606}"/>
              </a:ext>
            </a:extLst>
          </p:cNvPr>
          <p:cNvSpPr/>
          <p:nvPr/>
        </p:nvSpPr>
        <p:spPr>
          <a:xfrm>
            <a:off x="4552188" y="1255133"/>
            <a:ext cx="1368152" cy="504056"/>
          </a:xfrm>
          <a:prstGeom prst="roundRect">
            <a:avLst/>
          </a:prstGeom>
          <a:solidFill>
            <a:srgbClr val="4224F8"/>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監事（</a:t>
            </a:r>
            <a:r>
              <a:rPr kumimoji="1" lang="en-US" altLang="ja-JP" dirty="0"/>
              <a:t>2</a:t>
            </a:r>
            <a:r>
              <a:rPr kumimoji="1" lang="ja-JP" altLang="en-US" dirty="0"/>
              <a:t>名）</a:t>
            </a:r>
          </a:p>
        </p:txBody>
      </p:sp>
      <p:sp>
        <p:nvSpPr>
          <p:cNvPr id="9" name="正方形/長方形 8">
            <a:extLst>
              <a:ext uri="{FF2B5EF4-FFF2-40B4-BE49-F238E27FC236}">
                <a16:creationId xmlns:a16="http://schemas.microsoft.com/office/drawing/2014/main" id="{D276E722-6341-4E76-AA3C-030858EBD1C0}"/>
              </a:ext>
            </a:extLst>
          </p:cNvPr>
          <p:cNvSpPr/>
          <p:nvPr/>
        </p:nvSpPr>
        <p:spPr>
          <a:xfrm>
            <a:off x="6409822" y="1507986"/>
            <a:ext cx="1512168" cy="340923"/>
          </a:xfrm>
          <a:prstGeom prst="rect">
            <a:avLst/>
          </a:prstGeom>
          <a:noFill/>
          <a:ln>
            <a:solidFill>
              <a:srgbClr val="427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部　会</a:t>
            </a:r>
          </a:p>
        </p:txBody>
      </p:sp>
      <p:sp>
        <p:nvSpPr>
          <p:cNvPr id="10" name="正方形/長方形 9">
            <a:extLst>
              <a:ext uri="{FF2B5EF4-FFF2-40B4-BE49-F238E27FC236}">
                <a16:creationId xmlns:a16="http://schemas.microsoft.com/office/drawing/2014/main" id="{1B86A595-07F9-41FE-ADB7-D2FF667B4870}"/>
              </a:ext>
            </a:extLst>
          </p:cNvPr>
          <p:cNvSpPr/>
          <p:nvPr/>
        </p:nvSpPr>
        <p:spPr>
          <a:xfrm>
            <a:off x="4004222" y="2036477"/>
            <a:ext cx="372580" cy="232341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雇用労務改善部会</a:t>
            </a:r>
          </a:p>
        </p:txBody>
      </p:sp>
      <p:sp>
        <p:nvSpPr>
          <p:cNvPr id="11" name="正方形/長方形 10">
            <a:extLst>
              <a:ext uri="{FF2B5EF4-FFF2-40B4-BE49-F238E27FC236}">
                <a16:creationId xmlns:a16="http://schemas.microsoft.com/office/drawing/2014/main" id="{AAFCEAA6-B4DC-4603-A9C9-42FB8A99B433}"/>
              </a:ext>
            </a:extLst>
          </p:cNvPr>
          <p:cNvSpPr/>
          <p:nvPr/>
        </p:nvSpPr>
        <p:spPr>
          <a:xfrm>
            <a:off x="4603851" y="2037364"/>
            <a:ext cx="372580" cy="232341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事業連携推進部会</a:t>
            </a:r>
          </a:p>
        </p:txBody>
      </p:sp>
      <p:sp>
        <p:nvSpPr>
          <p:cNvPr id="12" name="正方形/長方形 11">
            <a:extLst>
              <a:ext uri="{FF2B5EF4-FFF2-40B4-BE49-F238E27FC236}">
                <a16:creationId xmlns:a16="http://schemas.microsoft.com/office/drawing/2014/main" id="{354D1CBC-1776-4BB1-96DC-84B91A518016}"/>
              </a:ext>
            </a:extLst>
          </p:cNvPr>
          <p:cNvSpPr/>
          <p:nvPr/>
        </p:nvSpPr>
        <p:spPr>
          <a:xfrm>
            <a:off x="5193335" y="2046068"/>
            <a:ext cx="409715" cy="232341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　</a:t>
            </a:r>
            <a:endParaRPr kumimoji="1" lang="en-US" altLang="ja-JP" dirty="0"/>
          </a:p>
          <a:p>
            <a:pPr algn="ctr"/>
            <a:r>
              <a:rPr kumimoji="1" lang="ja-JP" altLang="en-US" dirty="0"/>
              <a:t>地域創造発信部会</a:t>
            </a:r>
            <a:endParaRPr kumimoji="1" lang="en-US" altLang="ja-JP" dirty="0"/>
          </a:p>
          <a:p>
            <a:pPr algn="r"/>
            <a:endParaRPr kumimoji="1" lang="ja-JP" altLang="en-US" dirty="0"/>
          </a:p>
        </p:txBody>
      </p:sp>
      <p:sp>
        <p:nvSpPr>
          <p:cNvPr id="13" name="正方形/長方形 12">
            <a:extLst>
              <a:ext uri="{FF2B5EF4-FFF2-40B4-BE49-F238E27FC236}">
                <a16:creationId xmlns:a16="http://schemas.microsoft.com/office/drawing/2014/main" id="{D2C99982-34BA-4E64-B0DE-49FEB49AFC3F}"/>
              </a:ext>
            </a:extLst>
          </p:cNvPr>
          <p:cNvSpPr/>
          <p:nvPr/>
        </p:nvSpPr>
        <p:spPr>
          <a:xfrm>
            <a:off x="5823658" y="2036477"/>
            <a:ext cx="372580" cy="232341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t>現場改善部会</a:t>
            </a:r>
            <a:endParaRPr kumimoji="1" lang="ja-JP" altLang="en-US" dirty="0"/>
          </a:p>
        </p:txBody>
      </p:sp>
      <p:sp>
        <p:nvSpPr>
          <p:cNvPr id="14" name="正方形/長方形 13">
            <a:extLst>
              <a:ext uri="{FF2B5EF4-FFF2-40B4-BE49-F238E27FC236}">
                <a16:creationId xmlns:a16="http://schemas.microsoft.com/office/drawing/2014/main" id="{0365BD4E-4D74-4212-92C4-BC6ABE494544}"/>
              </a:ext>
            </a:extLst>
          </p:cNvPr>
          <p:cNvSpPr/>
          <p:nvPr/>
        </p:nvSpPr>
        <p:spPr>
          <a:xfrm>
            <a:off x="6409822" y="2045481"/>
            <a:ext cx="406001" cy="2321777"/>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ＩＣＴ導入部会</a:t>
            </a:r>
          </a:p>
        </p:txBody>
      </p:sp>
      <p:sp>
        <p:nvSpPr>
          <p:cNvPr id="16" name="正方形/長方形 15">
            <a:extLst>
              <a:ext uri="{FF2B5EF4-FFF2-40B4-BE49-F238E27FC236}">
                <a16:creationId xmlns:a16="http://schemas.microsoft.com/office/drawing/2014/main" id="{522D1EAC-8A16-4DF8-AE16-4F95DD6990F7}"/>
              </a:ext>
            </a:extLst>
          </p:cNvPr>
          <p:cNvSpPr/>
          <p:nvPr/>
        </p:nvSpPr>
        <p:spPr>
          <a:xfrm>
            <a:off x="7816539" y="2036477"/>
            <a:ext cx="372580" cy="232341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広報部会</a:t>
            </a:r>
          </a:p>
        </p:txBody>
      </p:sp>
      <p:sp>
        <p:nvSpPr>
          <p:cNvPr id="17" name="正方形/長方形 16">
            <a:extLst>
              <a:ext uri="{FF2B5EF4-FFF2-40B4-BE49-F238E27FC236}">
                <a16:creationId xmlns:a16="http://schemas.microsoft.com/office/drawing/2014/main" id="{877AA479-796B-40AB-B225-C14CD0C162CD}"/>
              </a:ext>
            </a:extLst>
          </p:cNvPr>
          <p:cNvSpPr/>
          <p:nvPr/>
        </p:nvSpPr>
        <p:spPr>
          <a:xfrm>
            <a:off x="6998448" y="2043847"/>
            <a:ext cx="667033" cy="232341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eaVert" wrap="square" lIns="91440" tIns="45720" rIns="91440" bIns="45720" numCol="1" spcCol="0" rtlCol="0" fromWordArt="0" anchor="t" anchorCtr="0" forceAA="0" compatLnSpc="1">
            <a:prstTxWarp prst="textNoShape">
              <a:avLst/>
            </a:prstTxWarp>
            <a:noAutofit/>
          </a:bodyPr>
          <a:lstStyle/>
          <a:p>
            <a:pPr algn="ctr"/>
            <a:r>
              <a:rPr lang="ja-JP" kern="100" dirty="0">
                <a:solidFill>
                  <a:schemeClr val="bg2"/>
                </a:solidFill>
                <a:effectLst/>
                <a:latin typeface="HGPｺﾞｼｯｸE" panose="020B0900000000000000" pitchFamily="50" charset="-128"/>
                <a:ea typeface="HGPｺﾞｼｯｸE" panose="020B0900000000000000" pitchFamily="50" charset="-128"/>
                <a:cs typeface="Times New Roman" panose="02020603050405020304" pitchFamily="18" charset="0"/>
              </a:rPr>
              <a:t>ものづくりアカデ</a:t>
            </a:r>
          </a:p>
          <a:p>
            <a:r>
              <a:rPr lang="ja-JP" altLang="en-US" kern="100" dirty="0">
                <a:solidFill>
                  <a:schemeClr val="bg2"/>
                </a:solidFill>
                <a:effectLst/>
                <a:latin typeface="HGPｺﾞｼｯｸE" panose="020B0900000000000000" pitchFamily="50" charset="-128"/>
                <a:ea typeface="HGPｺﾞｼｯｸE" panose="020B0900000000000000" pitchFamily="50" charset="-128"/>
                <a:cs typeface="Times New Roman" panose="02020603050405020304" pitchFamily="18" charset="0"/>
              </a:rPr>
              <a:t>　　</a:t>
            </a:r>
            <a:r>
              <a:rPr lang="ja-JP" kern="100" dirty="0">
                <a:solidFill>
                  <a:schemeClr val="bg2"/>
                </a:solidFill>
                <a:effectLst/>
                <a:latin typeface="HGPｺﾞｼｯｸE" panose="020B0900000000000000" pitchFamily="50" charset="-128"/>
                <a:ea typeface="HGPｺﾞｼｯｸE" panose="020B0900000000000000" pitchFamily="50" charset="-128"/>
                <a:cs typeface="Times New Roman" panose="02020603050405020304" pitchFamily="18" charset="0"/>
              </a:rPr>
              <a:t>ミー推進部会</a:t>
            </a:r>
          </a:p>
          <a:p>
            <a:pPr algn="ctr"/>
            <a:r>
              <a:rPr lang="en-US" sz="1050" kern="100" dirty="0">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18" name="矢印: 右 17">
            <a:extLst>
              <a:ext uri="{FF2B5EF4-FFF2-40B4-BE49-F238E27FC236}">
                <a16:creationId xmlns:a16="http://schemas.microsoft.com/office/drawing/2014/main" id="{CBD71D21-65DF-4DDC-93A4-3A685184F8B3}"/>
              </a:ext>
            </a:extLst>
          </p:cNvPr>
          <p:cNvSpPr/>
          <p:nvPr/>
        </p:nvSpPr>
        <p:spPr>
          <a:xfrm>
            <a:off x="2955708" y="2450916"/>
            <a:ext cx="606618" cy="2848166"/>
          </a:xfrm>
          <a:prstGeom prst="rightArrow">
            <a:avLst/>
          </a:prstGeom>
          <a:noFill/>
          <a:ln>
            <a:solidFill>
              <a:srgbClr val="0703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tx1"/>
                </a:solidFill>
              </a:rPr>
              <a:t>支援</a:t>
            </a:r>
          </a:p>
        </p:txBody>
      </p:sp>
      <p:sp>
        <p:nvSpPr>
          <p:cNvPr id="19" name="四角形: 角を丸くする 18">
            <a:extLst>
              <a:ext uri="{FF2B5EF4-FFF2-40B4-BE49-F238E27FC236}">
                <a16:creationId xmlns:a16="http://schemas.microsoft.com/office/drawing/2014/main" id="{462CC788-DDB9-4380-B931-F8B5DD438629}"/>
              </a:ext>
            </a:extLst>
          </p:cNvPr>
          <p:cNvSpPr/>
          <p:nvPr/>
        </p:nvSpPr>
        <p:spPr>
          <a:xfrm>
            <a:off x="251520" y="1948413"/>
            <a:ext cx="2378889" cy="1644994"/>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r>
              <a:rPr lang="ja-JP" altLang="en-US" kern="100" dirty="0">
                <a:solidFill>
                  <a:schemeClr val="tx1"/>
                </a:solidFill>
                <a:latin typeface="+mj-ea"/>
                <a:ea typeface="+mj-ea"/>
                <a:cs typeface="Times New Roman" panose="02020603050405020304" pitchFamily="18" charset="0"/>
              </a:rPr>
              <a:t>■</a:t>
            </a:r>
            <a:r>
              <a:rPr lang="ja-JP" altLang="en-US" kern="100" dirty="0">
                <a:solidFill>
                  <a:schemeClr val="tx1"/>
                </a:solidFill>
                <a:effectLst/>
                <a:latin typeface="+mj-ea"/>
                <a:ea typeface="+mj-ea"/>
                <a:cs typeface="Times New Roman" panose="02020603050405020304" pitchFamily="18" charset="0"/>
              </a:rPr>
              <a:t>関係機関</a:t>
            </a:r>
            <a:endParaRPr lang="en-US" altLang="ja-JP" kern="100" dirty="0">
              <a:solidFill>
                <a:schemeClr val="tx1"/>
              </a:solidFill>
              <a:effectLst/>
              <a:latin typeface="+mj-ea"/>
              <a:ea typeface="+mj-ea"/>
              <a:cs typeface="Times New Roman" panose="02020603050405020304" pitchFamily="18" charset="0"/>
            </a:endParaRPr>
          </a:p>
          <a:p>
            <a:pPr algn="l"/>
            <a:r>
              <a:rPr lang="ja-JP" altLang="en-US" kern="100" dirty="0">
                <a:solidFill>
                  <a:schemeClr val="tx1"/>
                </a:solidFill>
                <a:latin typeface="+mj-ea"/>
                <a:ea typeface="+mj-ea"/>
                <a:cs typeface="Times New Roman" panose="02020603050405020304" pitchFamily="18" charset="0"/>
              </a:rPr>
              <a:t>薩摩</a:t>
            </a:r>
            <a:r>
              <a:rPr lang="ja-JP" kern="100" dirty="0">
                <a:solidFill>
                  <a:schemeClr val="tx1"/>
                </a:solidFill>
                <a:effectLst/>
                <a:latin typeface="+mj-ea"/>
                <a:ea typeface="+mj-ea"/>
                <a:cs typeface="Times New Roman" panose="02020603050405020304" pitchFamily="18" charset="0"/>
              </a:rPr>
              <a:t>川内市</a:t>
            </a:r>
          </a:p>
          <a:p>
            <a:pPr algn="l"/>
            <a:r>
              <a:rPr lang="ja-JP" kern="100" dirty="0">
                <a:solidFill>
                  <a:schemeClr val="tx1"/>
                </a:solidFill>
                <a:effectLst/>
                <a:latin typeface="+mj-ea"/>
                <a:ea typeface="+mj-ea"/>
                <a:cs typeface="Times New Roman" panose="02020603050405020304" pitchFamily="18" charset="0"/>
              </a:rPr>
              <a:t>川内商工会議所</a:t>
            </a:r>
          </a:p>
          <a:p>
            <a:pPr algn="l"/>
            <a:r>
              <a:rPr lang="ja-JP" kern="100" dirty="0">
                <a:solidFill>
                  <a:schemeClr val="tx1"/>
                </a:solidFill>
                <a:effectLst/>
                <a:latin typeface="+mj-ea"/>
                <a:ea typeface="+mj-ea"/>
                <a:cs typeface="Times New Roman" panose="02020603050405020304" pitchFamily="18" charset="0"/>
              </a:rPr>
              <a:t>薩摩川内市商工会</a:t>
            </a:r>
          </a:p>
        </p:txBody>
      </p:sp>
      <p:sp>
        <p:nvSpPr>
          <p:cNvPr id="20" name="四角形: 角を丸くする 19">
            <a:extLst>
              <a:ext uri="{FF2B5EF4-FFF2-40B4-BE49-F238E27FC236}">
                <a16:creationId xmlns:a16="http://schemas.microsoft.com/office/drawing/2014/main" id="{27ED976E-3DEF-4354-9E7C-26B55BD8D8EF}"/>
              </a:ext>
            </a:extLst>
          </p:cNvPr>
          <p:cNvSpPr/>
          <p:nvPr/>
        </p:nvSpPr>
        <p:spPr>
          <a:xfrm>
            <a:off x="278008" y="3804765"/>
            <a:ext cx="2378889" cy="910332"/>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r>
              <a:rPr lang="ja-JP" kern="100" dirty="0">
                <a:solidFill>
                  <a:srgbClr val="000000"/>
                </a:solidFill>
                <a:effectLst/>
                <a:latin typeface="+mj-ea"/>
                <a:ea typeface="+mj-ea"/>
                <a:cs typeface="Times New Roman" panose="02020603050405020304" pitchFamily="18" charset="0"/>
              </a:rPr>
              <a:t>〇</a:t>
            </a:r>
            <a:r>
              <a:rPr lang="ja-JP" kern="100" dirty="0">
                <a:solidFill>
                  <a:schemeClr val="tx1"/>
                </a:solidFill>
                <a:effectLst/>
                <a:latin typeface="+mj-ea"/>
                <a:ea typeface="+mj-ea"/>
                <a:cs typeface="Times New Roman" panose="02020603050405020304" pitchFamily="18" charset="0"/>
              </a:rPr>
              <a:t>オブザーバー</a:t>
            </a:r>
          </a:p>
          <a:p>
            <a:pPr algn="l"/>
            <a:r>
              <a:rPr lang="ja-JP" kern="100" dirty="0">
                <a:solidFill>
                  <a:schemeClr val="tx1"/>
                </a:solidFill>
                <a:effectLst/>
                <a:latin typeface="+mj-ea"/>
                <a:ea typeface="+mj-ea"/>
                <a:cs typeface="Times New Roman" panose="02020603050405020304" pitchFamily="18" charset="0"/>
              </a:rPr>
              <a:t>県産業立地課</a:t>
            </a:r>
          </a:p>
        </p:txBody>
      </p:sp>
      <p:sp>
        <p:nvSpPr>
          <p:cNvPr id="21" name="四角形: 角を丸くする 20">
            <a:extLst>
              <a:ext uri="{FF2B5EF4-FFF2-40B4-BE49-F238E27FC236}">
                <a16:creationId xmlns:a16="http://schemas.microsoft.com/office/drawing/2014/main" id="{47CC75E7-3251-4319-9CD7-3B6977F4E106}"/>
              </a:ext>
            </a:extLst>
          </p:cNvPr>
          <p:cNvSpPr/>
          <p:nvPr/>
        </p:nvSpPr>
        <p:spPr>
          <a:xfrm>
            <a:off x="251520" y="4909588"/>
            <a:ext cx="2405377" cy="683215"/>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endParaRPr lang="en-US" altLang="ja-JP" kern="100" dirty="0">
              <a:solidFill>
                <a:srgbClr val="000000"/>
              </a:solidFill>
              <a:effectLst/>
              <a:ea typeface="游明朝" panose="02020400000000000000" pitchFamily="18" charset="-128"/>
              <a:cs typeface="Times New Roman" panose="02020603050405020304" pitchFamily="18" charset="0"/>
            </a:endParaRPr>
          </a:p>
          <a:p>
            <a:pPr algn="l"/>
            <a:r>
              <a:rPr lang="ja-JP" kern="100" dirty="0">
                <a:solidFill>
                  <a:srgbClr val="000000"/>
                </a:solidFill>
                <a:effectLst/>
                <a:latin typeface="+mj-ea"/>
                <a:ea typeface="+mj-ea"/>
                <a:cs typeface="Times New Roman" panose="02020603050405020304" pitchFamily="18" charset="0"/>
              </a:rPr>
              <a:t>〇</a:t>
            </a:r>
            <a:r>
              <a:rPr lang="ja-JP" kern="100" dirty="0">
                <a:solidFill>
                  <a:schemeClr val="tx1"/>
                </a:solidFill>
                <a:effectLst/>
                <a:latin typeface="+mj-ea"/>
                <a:ea typeface="+mj-ea"/>
                <a:cs typeface="Times New Roman" panose="02020603050405020304" pitchFamily="18" charset="0"/>
              </a:rPr>
              <a:t>支援機関</a:t>
            </a:r>
          </a:p>
          <a:p>
            <a:r>
              <a:rPr lang="ja-JP" sz="1600" kern="100" dirty="0">
                <a:solidFill>
                  <a:schemeClr val="tx1"/>
                </a:solidFill>
                <a:effectLst/>
                <a:latin typeface="+mj-ea"/>
                <a:ea typeface="+mj-ea"/>
                <a:cs typeface="Times New Roman" panose="02020603050405020304" pitchFamily="18" charset="0"/>
              </a:rPr>
              <a:t>県中小企業団体中央会</a:t>
            </a:r>
          </a:p>
          <a:p>
            <a:pPr algn="ctr"/>
            <a:r>
              <a:rPr lang="en-US" kern="100" dirty="0">
                <a:solidFill>
                  <a:schemeClr val="tx1"/>
                </a:solidFill>
                <a:effectLst/>
                <a:latin typeface="+mj-ea"/>
                <a:ea typeface="+mj-ea"/>
                <a:cs typeface="Times New Roman" panose="02020603050405020304" pitchFamily="18" charset="0"/>
              </a:rPr>
              <a:t> </a:t>
            </a:r>
            <a:endParaRPr lang="ja-JP" kern="100" dirty="0">
              <a:solidFill>
                <a:schemeClr val="tx1"/>
              </a:solidFill>
              <a:effectLst/>
              <a:latin typeface="+mj-ea"/>
              <a:ea typeface="+mj-ea"/>
              <a:cs typeface="Times New Roman" panose="02020603050405020304" pitchFamily="18" charset="0"/>
            </a:endParaRPr>
          </a:p>
        </p:txBody>
      </p:sp>
      <p:sp>
        <p:nvSpPr>
          <p:cNvPr id="22" name="四角形: 角を丸くする 21">
            <a:extLst>
              <a:ext uri="{FF2B5EF4-FFF2-40B4-BE49-F238E27FC236}">
                <a16:creationId xmlns:a16="http://schemas.microsoft.com/office/drawing/2014/main" id="{6EF09CD9-A788-4578-A55E-B584DDEE46A0}"/>
              </a:ext>
            </a:extLst>
          </p:cNvPr>
          <p:cNvSpPr/>
          <p:nvPr/>
        </p:nvSpPr>
        <p:spPr>
          <a:xfrm>
            <a:off x="3754782" y="4909588"/>
            <a:ext cx="5256584" cy="561503"/>
          </a:xfrm>
          <a:prstGeom prst="roundRect">
            <a:avLst/>
          </a:prstGeom>
          <a:solidFill>
            <a:srgbClr val="4224F8"/>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latin typeface="HGPｺﾞｼｯｸE" panose="020B0900000000000000" pitchFamily="50" charset="-128"/>
                <a:ea typeface="HGPｺﾞｼｯｸE" panose="020B0900000000000000" pitchFamily="50" charset="-128"/>
              </a:rPr>
              <a:t>会員企業　　　賛助会員</a:t>
            </a:r>
          </a:p>
        </p:txBody>
      </p:sp>
      <p:sp>
        <p:nvSpPr>
          <p:cNvPr id="23" name="正方形/長方形 22">
            <a:extLst>
              <a:ext uri="{FF2B5EF4-FFF2-40B4-BE49-F238E27FC236}">
                <a16:creationId xmlns:a16="http://schemas.microsoft.com/office/drawing/2014/main" id="{AC75945C-4029-4ADF-B453-60A23831AB88}"/>
              </a:ext>
            </a:extLst>
          </p:cNvPr>
          <p:cNvSpPr/>
          <p:nvPr/>
        </p:nvSpPr>
        <p:spPr>
          <a:xfrm>
            <a:off x="3838355" y="1928048"/>
            <a:ext cx="5108005" cy="2581072"/>
          </a:xfrm>
          <a:prstGeom prst="rect">
            <a:avLst/>
          </a:prstGeom>
          <a:noFill/>
          <a:ln w="3492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sp>
        <p:nvSpPr>
          <p:cNvPr id="25" name="四角形: 角を丸くする 24">
            <a:extLst>
              <a:ext uri="{FF2B5EF4-FFF2-40B4-BE49-F238E27FC236}">
                <a16:creationId xmlns:a16="http://schemas.microsoft.com/office/drawing/2014/main" id="{44B99FA1-3BA6-4EF0-A4BE-C307C36C51F5}"/>
              </a:ext>
            </a:extLst>
          </p:cNvPr>
          <p:cNvSpPr/>
          <p:nvPr/>
        </p:nvSpPr>
        <p:spPr>
          <a:xfrm>
            <a:off x="509830" y="5910708"/>
            <a:ext cx="1906089" cy="691957"/>
          </a:xfrm>
          <a:prstGeom prst="roundRect">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latin typeface="HGPｺﾞｼｯｸE" panose="020B0900000000000000" pitchFamily="50" charset="-128"/>
                <a:ea typeface="HGPｺﾞｼｯｸE" panose="020B0900000000000000" pitchFamily="50" charset="-128"/>
              </a:rPr>
              <a:t>共同求人事業</a:t>
            </a:r>
          </a:p>
        </p:txBody>
      </p:sp>
      <p:sp>
        <p:nvSpPr>
          <p:cNvPr id="26" name="四角形: 角を丸くする 25">
            <a:extLst>
              <a:ext uri="{FF2B5EF4-FFF2-40B4-BE49-F238E27FC236}">
                <a16:creationId xmlns:a16="http://schemas.microsoft.com/office/drawing/2014/main" id="{CB9E9A0C-9980-44EA-813E-6B39D7BEC5D6}"/>
              </a:ext>
            </a:extLst>
          </p:cNvPr>
          <p:cNvSpPr/>
          <p:nvPr/>
        </p:nvSpPr>
        <p:spPr>
          <a:xfrm>
            <a:off x="2649835" y="5919451"/>
            <a:ext cx="1906089" cy="683213"/>
          </a:xfrm>
          <a:prstGeom prst="roundRect">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latin typeface="HGPｺﾞｼｯｸE" panose="020B0900000000000000" pitchFamily="50" charset="-128"/>
                <a:ea typeface="HGPｺﾞｼｯｸE" panose="020B0900000000000000" pitchFamily="50" charset="-128"/>
              </a:rPr>
              <a:t>共同販売事業</a:t>
            </a:r>
          </a:p>
        </p:txBody>
      </p:sp>
      <p:sp>
        <p:nvSpPr>
          <p:cNvPr id="27" name="四角形: 角を丸くする 26">
            <a:extLst>
              <a:ext uri="{FF2B5EF4-FFF2-40B4-BE49-F238E27FC236}">
                <a16:creationId xmlns:a16="http://schemas.microsoft.com/office/drawing/2014/main" id="{490198D4-DCA6-44C9-B927-88D3519D5952}"/>
              </a:ext>
            </a:extLst>
          </p:cNvPr>
          <p:cNvSpPr/>
          <p:nvPr/>
        </p:nvSpPr>
        <p:spPr>
          <a:xfrm>
            <a:off x="4728183" y="5930980"/>
            <a:ext cx="1906089" cy="683213"/>
          </a:xfrm>
          <a:prstGeom prst="roundRect">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latin typeface="HGPｺﾞｼｯｸE" panose="020B0900000000000000" pitchFamily="50" charset="-128"/>
                <a:ea typeface="HGPｺﾞｼｯｸE" panose="020B0900000000000000" pitchFamily="50" charset="-128"/>
              </a:rPr>
              <a:t>教育情報事業</a:t>
            </a:r>
          </a:p>
        </p:txBody>
      </p:sp>
      <p:sp>
        <p:nvSpPr>
          <p:cNvPr id="28" name="四角形: 角を丸くする 27">
            <a:extLst>
              <a:ext uri="{FF2B5EF4-FFF2-40B4-BE49-F238E27FC236}">
                <a16:creationId xmlns:a16="http://schemas.microsoft.com/office/drawing/2014/main" id="{1B66BACE-6F7E-4C4E-94B7-6FF02E1B44B5}"/>
              </a:ext>
            </a:extLst>
          </p:cNvPr>
          <p:cNvSpPr/>
          <p:nvPr/>
        </p:nvSpPr>
        <p:spPr>
          <a:xfrm>
            <a:off x="6837355" y="5919451"/>
            <a:ext cx="1906089" cy="683213"/>
          </a:xfrm>
          <a:prstGeom prst="roundRect">
            <a:avLst/>
          </a:prstGeom>
          <a:solidFill>
            <a:srgbClr val="C0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HGPｺﾞｼｯｸE" panose="020B0900000000000000" pitchFamily="50" charset="-128"/>
                <a:ea typeface="HGPｺﾞｼｯｸE" panose="020B0900000000000000" pitchFamily="50" charset="-128"/>
              </a:rPr>
              <a:t>外国人技能実習生共同受入事業</a:t>
            </a:r>
          </a:p>
        </p:txBody>
      </p:sp>
      <p:cxnSp>
        <p:nvCxnSpPr>
          <p:cNvPr id="30" name="直線コネクタ 29">
            <a:extLst>
              <a:ext uri="{FF2B5EF4-FFF2-40B4-BE49-F238E27FC236}">
                <a16:creationId xmlns:a16="http://schemas.microsoft.com/office/drawing/2014/main" id="{8FC12ADC-0BB7-4057-872B-A1FB603E99F9}"/>
              </a:ext>
            </a:extLst>
          </p:cNvPr>
          <p:cNvCxnSpPr>
            <a:cxnSpLocks/>
          </p:cNvCxnSpPr>
          <p:nvPr/>
        </p:nvCxnSpPr>
        <p:spPr>
          <a:xfrm>
            <a:off x="2253187" y="764704"/>
            <a:ext cx="533169" cy="0"/>
          </a:xfrm>
          <a:prstGeom prst="line">
            <a:avLst/>
          </a:prstGeom>
          <a:ln w="9842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A3768AEE-7A86-4277-A910-0E4E13EB800D}"/>
              </a:ext>
            </a:extLst>
          </p:cNvPr>
          <p:cNvCxnSpPr>
            <a:cxnSpLocks/>
          </p:cNvCxnSpPr>
          <p:nvPr/>
        </p:nvCxnSpPr>
        <p:spPr>
          <a:xfrm>
            <a:off x="4213411" y="801274"/>
            <a:ext cx="338777" cy="0"/>
          </a:xfrm>
          <a:prstGeom prst="line">
            <a:avLst/>
          </a:prstGeom>
          <a:ln w="9842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325E33A1-B2E4-47F7-A522-E60C138C0119}"/>
              </a:ext>
            </a:extLst>
          </p:cNvPr>
          <p:cNvCxnSpPr>
            <a:cxnSpLocks/>
            <a:endCxn id="7" idx="1"/>
          </p:cNvCxnSpPr>
          <p:nvPr/>
        </p:nvCxnSpPr>
        <p:spPr>
          <a:xfrm>
            <a:off x="6091775" y="796858"/>
            <a:ext cx="403786" cy="0"/>
          </a:xfrm>
          <a:prstGeom prst="line">
            <a:avLst/>
          </a:prstGeom>
          <a:ln w="9842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76883AF0-B3CA-40BA-A27C-B40AB012AED9}"/>
              </a:ext>
            </a:extLst>
          </p:cNvPr>
          <p:cNvCxnSpPr>
            <a:cxnSpLocks/>
          </p:cNvCxnSpPr>
          <p:nvPr/>
        </p:nvCxnSpPr>
        <p:spPr>
          <a:xfrm>
            <a:off x="6293668" y="764704"/>
            <a:ext cx="0" cy="1142728"/>
          </a:xfrm>
          <a:prstGeom prst="line">
            <a:avLst/>
          </a:prstGeom>
          <a:ln w="9842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B52646F1-E0E4-4394-AD43-3F12FD194EE6}"/>
              </a:ext>
            </a:extLst>
          </p:cNvPr>
          <p:cNvCxnSpPr>
            <a:cxnSpLocks/>
          </p:cNvCxnSpPr>
          <p:nvPr/>
        </p:nvCxnSpPr>
        <p:spPr>
          <a:xfrm>
            <a:off x="5172563" y="1048886"/>
            <a:ext cx="0" cy="195129"/>
          </a:xfrm>
          <a:prstGeom prst="line">
            <a:avLst/>
          </a:prstGeom>
          <a:ln w="9842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E032945C-2B4C-4B73-BA05-8AEDCA3D190A}"/>
              </a:ext>
            </a:extLst>
          </p:cNvPr>
          <p:cNvCxnSpPr>
            <a:cxnSpLocks/>
          </p:cNvCxnSpPr>
          <p:nvPr/>
        </p:nvCxnSpPr>
        <p:spPr>
          <a:xfrm>
            <a:off x="6124642" y="4510266"/>
            <a:ext cx="8094" cy="389643"/>
          </a:xfrm>
          <a:prstGeom prst="line">
            <a:avLst/>
          </a:prstGeom>
          <a:ln w="130175">
            <a:solidFill>
              <a:srgbClr val="00B0F0"/>
            </a:solidFill>
          </a:ln>
        </p:spPr>
        <p:style>
          <a:lnRef idx="1">
            <a:schemeClr val="accent1"/>
          </a:lnRef>
          <a:fillRef idx="0">
            <a:schemeClr val="accent1"/>
          </a:fillRef>
          <a:effectRef idx="0">
            <a:schemeClr val="accent1"/>
          </a:effectRef>
          <a:fontRef idx="minor">
            <a:schemeClr val="tx1"/>
          </a:fontRef>
        </p:style>
      </p:cxnSp>
      <p:sp>
        <p:nvSpPr>
          <p:cNvPr id="57" name="正方形/長方形 56">
            <a:extLst>
              <a:ext uri="{FF2B5EF4-FFF2-40B4-BE49-F238E27FC236}">
                <a16:creationId xmlns:a16="http://schemas.microsoft.com/office/drawing/2014/main" id="{CEE781CC-77B1-44BB-9327-6C9545A0AC4B}"/>
              </a:ext>
            </a:extLst>
          </p:cNvPr>
          <p:cNvSpPr/>
          <p:nvPr/>
        </p:nvSpPr>
        <p:spPr>
          <a:xfrm>
            <a:off x="296283" y="5804161"/>
            <a:ext cx="8683905" cy="905049"/>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p>
        </p:txBody>
      </p:sp>
      <p:cxnSp>
        <p:nvCxnSpPr>
          <p:cNvPr id="58" name="直線コネクタ 57">
            <a:extLst>
              <a:ext uri="{FF2B5EF4-FFF2-40B4-BE49-F238E27FC236}">
                <a16:creationId xmlns:a16="http://schemas.microsoft.com/office/drawing/2014/main" id="{5D028026-5234-40A9-97FB-2FD03391C768}"/>
              </a:ext>
            </a:extLst>
          </p:cNvPr>
          <p:cNvCxnSpPr>
            <a:cxnSpLocks/>
          </p:cNvCxnSpPr>
          <p:nvPr/>
        </p:nvCxnSpPr>
        <p:spPr>
          <a:xfrm>
            <a:off x="6140830" y="5471091"/>
            <a:ext cx="0" cy="333070"/>
          </a:xfrm>
          <a:prstGeom prst="line">
            <a:avLst/>
          </a:prstGeom>
          <a:ln w="130175">
            <a:solidFill>
              <a:srgbClr val="00B0F0"/>
            </a:solidFill>
          </a:ln>
        </p:spPr>
        <p:style>
          <a:lnRef idx="1">
            <a:schemeClr val="accent1"/>
          </a:lnRef>
          <a:fillRef idx="0">
            <a:schemeClr val="accent1"/>
          </a:fillRef>
          <a:effectRef idx="0">
            <a:schemeClr val="accent1"/>
          </a:effectRef>
          <a:fontRef idx="minor">
            <a:schemeClr val="tx1"/>
          </a:fontRef>
        </p:style>
      </p:cxnSp>
      <p:sp>
        <p:nvSpPr>
          <p:cNvPr id="15" name="正方形/長方形 14">
            <a:extLst>
              <a:ext uri="{FF2B5EF4-FFF2-40B4-BE49-F238E27FC236}">
                <a16:creationId xmlns:a16="http://schemas.microsoft.com/office/drawing/2014/main" id="{4E2C137D-70F2-362A-BF62-6B666CAFB3A2}"/>
              </a:ext>
            </a:extLst>
          </p:cNvPr>
          <p:cNvSpPr/>
          <p:nvPr/>
        </p:nvSpPr>
        <p:spPr>
          <a:xfrm>
            <a:off x="8370864" y="2046932"/>
            <a:ext cx="372580" cy="2323412"/>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竹バイオマス部会</a:t>
            </a:r>
          </a:p>
        </p:txBody>
      </p:sp>
    </p:spTree>
    <p:extLst>
      <p:ext uri="{BB962C8B-B14F-4D97-AF65-F5344CB8AC3E}">
        <p14:creationId xmlns:p14="http://schemas.microsoft.com/office/powerpoint/2010/main" val="2315962348"/>
      </p:ext>
    </p:extLst>
  </p:cSld>
  <p:clrMapOvr>
    <a:masterClrMapping/>
  </p:clrMapOvr>
  <mc:AlternateContent xmlns:mc="http://schemas.openxmlformats.org/markup-compatibility/2006" xmlns:p14="http://schemas.microsoft.com/office/powerpoint/2010/main">
    <mc:Choice Requires="p14">
      <p:transition spd="slow" p14:dur="2000" advTm="16927"/>
    </mc:Choice>
    <mc:Fallback xmlns="">
      <p:transition spd="slow" advTm="169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500"/>
                            </p:stCondLst>
                            <p:childTnLst>
                              <p:par>
                                <p:cTn id="9" presetID="1" presetClass="entr" presetSubtype="0" fill="hold" grpId="0" nodeType="afterEffect">
                                  <p:stCondLst>
                                    <p:cond delay="60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60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60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60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60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600"/>
                                  </p:stCondLst>
                                  <p:childTnLst>
                                    <p:set>
                                      <p:cBhvr>
                                        <p:cTn id="20" dur="1" fill="hold">
                                          <p:stCondLst>
                                            <p:cond delay="0"/>
                                          </p:stCondLst>
                                        </p:cTn>
                                        <p:tgtEl>
                                          <p:spTgt spid="48"/>
                                        </p:tgtEl>
                                        <p:attrNameLst>
                                          <p:attrName>style.visibility</p:attrName>
                                        </p:attrNameLst>
                                      </p:cBhvr>
                                      <p:to>
                                        <p:strVal val="visible"/>
                                      </p:to>
                                    </p:set>
                                  </p:childTnLst>
                                </p:cTn>
                              </p:par>
                              <p:par>
                                <p:cTn id="21" presetID="1" presetClass="entr" presetSubtype="0" fill="hold" grpId="0" nodeType="withEffect">
                                  <p:stCondLst>
                                    <p:cond delay="60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60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grpId="0" nodeType="withEffect">
                                  <p:stCondLst>
                                    <p:cond delay="60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600"/>
                                  </p:stCondLst>
                                  <p:childTnLst>
                                    <p:set>
                                      <p:cBhvr>
                                        <p:cTn id="28" dur="1" fill="hold">
                                          <p:stCondLst>
                                            <p:cond delay="0"/>
                                          </p:stCondLst>
                                        </p:cTn>
                                        <p:tgtEl>
                                          <p:spTgt spid="34"/>
                                        </p:tgtEl>
                                        <p:attrNameLst>
                                          <p:attrName>style.visibility</p:attrName>
                                        </p:attrNameLst>
                                      </p:cBhvr>
                                      <p:to>
                                        <p:strVal val="visible"/>
                                      </p:to>
                                    </p:set>
                                  </p:childTnLst>
                                </p:cTn>
                              </p:par>
                              <p:par>
                                <p:cTn id="29" presetID="10" presetClass="entr" presetSubtype="0" fill="hold" grpId="0" nodeType="withEffect">
                                  <p:stCondLst>
                                    <p:cond delay="6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6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6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par>
                                <p:cTn id="38" presetID="10" presetClass="entr" presetSubtype="0" fill="hold" grpId="0" nodeType="withEffect">
                                  <p:stCondLst>
                                    <p:cond delay="60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par>
                                <p:cTn id="41" presetID="10" presetClass="entr" presetSubtype="0" fill="hold" grpId="0" nodeType="withEffect">
                                  <p:stCondLst>
                                    <p:cond delay="60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grpId="0" nodeType="withEffect">
                                  <p:stCondLst>
                                    <p:cond delay="60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grpId="0" nodeType="withEffect">
                                  <p:stCondLst>
                                    <p:cond delay="60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60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par>
                                <p:cTn id="53" presetID="10" presetClass="entr" presetSubtype="0" fill="hold" grpId="0" nodeType="withEffect">
                                  <p:stCondLst>
                                    <p:cond delay="60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60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par>
                                <p:cTn id="59" presetID="10" presetClass="entr" presetSubtype="0" fill="hold" nodeType="withEffect">
                                  <p:stCondLst>
                                    <p:cond delay="60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500"/>
                                        <p:tgtEl>
                                          <p:spTgt spid="50"/>
                                        </p:tgtEl>
                                      </p:cBhvr>
                                    </p:animEffect>
                                  </p:childTnLst>
                                </p:cTn>
                              </p:par>
                              <p:par>
                                <p:cTn id="62" presetID="10" presetClass="entr" presetSubtype="0" fill="hold" grpId="0" nodeType="withEffect">
                                  <p:stCondLst>
                                    <p:cond delay="60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400"/>
                                        <p:tgtEl>
                                          <p:spTgt spid="22"/>
                                        </p:tgtEl>
                                      </p:cBhvr>
                                    </p:animEffect>
                                  </p:childTnLst>
                                </p:cTn>
                              </p:par>
                              <p:par>
                                <p:cTn id="65" presetID="10" presetClass="entr" presetSubtype="0" fill="hold" nodeType="withEffect">
                                  <p:stCondLst>
                                    <p:cond delay="60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par>
                                <p:cTn id="68" presetID="10" presetClass="entr" presetSubtype="0" fill="hold" grpId="0" nodeType="withEffect">
                                  <p:stCondLst>
                                    <p:cond delay="60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500"/>
                                        <p:tgtEl>
                                          <p:spTgt spid="57"/>
                                        </p:tgtEl>
                                      </p:cBhvr>
                                    </p:animEffect>
                                  </p:childTnLst>
                                </p:cTn>
                              </p:par>
                              <p:par>
                                <p:cTn id="71" presetID="10" presetClass="entr" presetSubtype="0" fill="hold" grpId="0" nodeType="withEffect">
                                  <p:stCondLst>
                                    <p:cond delay="60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500"/>
                                        <p:tgtEl>
                                          <p:spTgt spid="25"/>
                                        </p:tgtEl>
                                      </p:cBhvr>
                                    </p:animEffect>
                                  </p:childTnLst>
                                </p:cTn>
                              </p:par>
                              <p:par>
                                <p:cTn id="74" presetID="10" presetClass="entr" presetSubtype="0" fill="hold" grpId="0" nodeType="withEffect">
                                  <p:stCondLst>
                                    <p:cond delay="60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60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par>
                                <p:cTn id="80" presetID="10" presetClass="entr" presetSubtype="0" fill="hold" grpId="0" nodeType="withEffect">
                                  <p:stCondLst>
                                    <p:cond delay="600"/>
                                  </p:stCondLst>
                                  <p:childTnLst>
                                    <p:set>
                                      <p:cBhvr>
                                        <p:cTn id="81" dur="1" fill="hold">
                                          <p:stCondLst>
                                            <p:cond delay="0"/>
                                          </p:stCondLst>
                                        </p:cTn>
                                        <p:tgtEl>
                                          <p:spTgt spid="28"/>
                                        </p:tgtEl>
                                        <p:attrNameLst>
                                          <p:attrName>style.visibility</p:attrName>
                                        </p:attrNameLst>
                                      </p:cBhvr>
                                      <p:to>
                                        <p:strVal val="visible"/>
                                      </p:to>
                                    </p:set>
                                    <p:animEffect transition="in" filter="fade">
                                      <p:cBhvr>
                                        <p:cTn id="82" dur="500"/>
                                        <p:tgtEl>
                                          <p:spTgt spid="28"/>
                                        </p:tgtEl>
                                      </p:cBhvr>
                                    </p:animEffect>
                                  </p:childTnLst>
                                </p:cTn>
                              </p:par>
                              <p:par>
                                <p:cTn id="83" presetID="10" presetClass="entr" presetSubtype="0" fill="hold" grpId="0" nodeType="withEffect">
                                  <p:stCondLst>
                                    <p:cond delay="60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500"/>
                                        <p:tgtEl>
                                          <p:spTgt spid="19"/>
                                        </p:tgtEl>
                                      </p:cBhvr>
                                    </p:animEffect>
                                  </p:childTnLst>
                                </p:cTn>
                              </p:par>
                              <p:par>
                                <p:cTn id="86" presetID="10" presetClass="entr" presetSubtype="0" fill="hold" grpId="0" nodeType="withEffect">
                                  <p:stCondLst>
                                    <p:cond delay="60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500"/>
                                        <p:tgtEl>
                                          <p:spTgt spid="20"/>
                                        </p:tgtEl>
                                      </p:cBhvr>
                                    </p:animEffect>
                                  </p:childTnLst>
                                </p:cTn>
                              </p:par>
                              <p:par>
                                <p:cTn id="89" presetID="10" presetClass="entr" presetSubtype="0" fill="hold" grpId="0" nodeType="withEffect">
                                  <p:stCondLst>
                                    <p:cond delay="60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500"/>
                                        <p:tgtEl>
                                          <p:spTgt spid="21"/>
                                        </p:tgtEl>
                                      </p:cBhvr>
                                    </p:animEffect>
                                  </p:childTnLst>
                                </p:cTn>
                              </p:par>
                              <p:par>
                                <p:cTn id="92" presetID="10" presetClass="entr" presetSubtype="0" fill="hold" grpId="0" nodeType="withEffect">
                                  <p:stCondLst>
                                    <p:cond delay="60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6" grpId="0" animBg="1"/>
      <p:bldP spid="17" grpId="0" animBg="1"/>
      <p:bldP spid="18" grpId="0" animBg="1"/>
      <p:bldP spid="19" grpId="0" animBg="1"/>
      <p:bldP spid="20" grpId="0" animBg="1"/>
      <p:bldP spid="21" grpId="0" animBg="1"/>
      <p:bldP spid="22" grpId="0" animBg="1"/>
      <p:bldP spid="23" grpId="0" animBg="1"/>
      <p:bldP spid="25" grpId="0" animBg="1"/>
      <p:bldP spid="26" grpId="0" animBg="1"/>
      <p:bldP spid="27" grpId="0" animBg="1"/>
      <p:bldP spid="28" grpId="0" animBg="1"/>
      <p:bldP spid="57" grpId="0" animBg="1"/>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2F22E7F0-75D4-4E23-A069-F17C2179E01B}"/>
              </a:ext>
            </a:extLst>
          </p:cNvPr>
          <p:cNvSpPr>
            <a:spLocks noGrp="1"/>
          </p:cNvSpPr>
          <p:nvPr>
            <p:ph type="sldNum" sz="quarter" idx="12"/>
          </p:nvPr>
        </p:nvSpPr>
        <p:spPr/>
        <p:txBody>
          <a:bodyPr/>
          <a:lstStyle/>
          <a:p>
            <a:fld id="{A28D1494-D2DE-467F-9956-DBFBACA736A0}" type="slidenum">
              <a:rPr kumimoji="1" lang="ja-JP" altLang="en-US" smtClean="0"/>
              <a:pPr/>
              <a:t>3</a:t>
            </a:fld>
            <a:endParaRPr kumimoji="1" lang="ja-JP" altLang="en-US"/>
          </a:p>
        </p:txBody>
      </p:sp>
      <p:sp>
        <p:nvSpPr>
          <p:cNvPr id="4" name="吹き出し: 角を丸めた四角形 3">
            <a:extLst>
              <a:ext uri="{FF2B5EF4-FFF2-40B4-BE49-F238E27FC236}">
                <a16:creationId xmlns:a16="http://schemas.microsoft.com/office/drawing/2014/main" id="{BD77008C-80CE-4140-A8E2-2DF68EA9684B}"/>
              </a:ext>
            </a:extLst>
          </p:cNvPr>
          <p:cNvSpPr/>
          <p:nvPr/>
        </p:nvSpPr>
        <p:spPr>
          <a:xfrm>
            <a:off x="105526" y="2132856"/>
            <a:ext cx="2180473" cy="3949387"/>
          </a:xfrm>
          <a:prstGeom prst="wedgeRoundRectCallout">
            <a:avLst>
              <a:gd name="adj1" fmla="val -18349"/>
              <a:gd name="adj2" fmla="val 10648"/>
              <a:gd name="adj3" fmla="val 16667"/>
            </a:avLst>
          </a:prstGeom>
          <a:solidFill>
            <a:srgbClr val="009900">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r>
              <a:rPr lang="ja-JP" sz="2000" kern="100" dirty="0">
                <a:solidFill>
                  <a:srgbClr val="00FF00"/>
                </a:solidFill>
                <a:effectLst/>
                <a:ea typeface="ＭＳ ゴシック" panose="020B0609070205080204" pitchFamily="49" charset="-128"/>
                <a:cs typeface="Times New Roman" panose="02020603050405020304" pitchFamily="18" charset="0"/>
              </a:rPr>
              <a:t>■</a:t>
            </a:r>
            <a:r>
              <a:rPr lang="ja-JP" sz="2000" u="sng" kern="100" dirty="0">
                <a:solidFill>
                  <a:srgbClr val="FFFF00"/>
                </a:solidFill>
                <a:effectLst/>
                <a:ea typeface="HGP創英角ｺﾞｼｯｸUB" panose="020B0900000000000000" pitchFamily="50" charset="-128"/>
                <a:cs typeface="Times New Roman" panose="02020603050405020304" pitchFamily="18" charset="0"/>
              </a:rPr>
              <a:t>共同求人事業</a:t>
            </a:r>
            <a:endParaRPr lang="ja-JP" sz="2000" u="sng" kern="100" dirty="0">
              <a:solidFill>
                <a:srgbClr val="FFFF00"/>
              </a:solidFill>
              <a:effectLst/>
              <a:ea typeface="游明朝" panose="02020400000000000000" pitchFamily="18" charset="-128"/>
              <a:cs typeface="Times New Roman" panose="02020603050405020304" pitchFamily="18" charset="0"/>
            </a:endParaRPr>
          </a:p>
          <a:p>
            <a:pPr algn="l"/>
            <a:endParaRPr lang="en-US" altLang="ja-JP" sz="2000" kern="100" dirty="0">
              <a:effectLst/>
              <a:ea typeface="ＭＳ ゴシック" panose="020B0609070205080204" pitchFamily="49" charset="-128"/>
              <a:cs typeface="Times New Roman" panose="02020603050405020304" pitchFamily="18" charset="0"/>
            </a:endParaRPr>
          </a:p>
          <a:p>
            <a:pPr algn="l"/>
            <a:r>
              <a:rPr lang="ja-JP" sz="2000" kern="100" dirty="0">
                <a:effectLst/>
                <a:ea typeface="ＭＳ ゴシック" panose="020B0609070205080204" pitchFamily="49" charset="-128"/>
                <a:cs typeface="Times New Roman" panose="02020603050405020304" pitchFamily="18" charset="0"/>
              </a:rPr>
              <a:t>・企業見学会</a:t>
            </a:r>
            <a:endParaRPr lang="ja-JP" sz="2000" kern="100" dirty="0">
              <a:effectLst/>
              <a:ea typeface="游明朝" panose="02020400000000000000" pitchFamily="18" charset="-128"/>
              <a:cs typeface="Times New Roman" panose="02020603050405020304" pitchFamily="18" charset="0"/>
            </a:endParaRPr>
          </a:p>
          <a:p>
            <a:pPr algn="l"/>
            <a:r>
              <a:rPr lang="ja-JP" sz="2000" kern="100" dirty="0">
                <a:effectLst/>
                <a:ea typeface="ＭＳ ゴシック" panose="020B0609070205080204" pitchFamily="49" charset="-128"/>
                <a:cs typeface="Times New Roman" panose="02020603050405020304" pitchFamily="18" charset="0"/>
              </a:rPr>
              <a:t>・学校企業情報</a:t>
            </a:r>
            <a:r>
              <a:rPr lang="ja-JP" altLang="en-US" sz="2000" kern="100" dirty="0">
                <a:effectLst/>
                <a:ea typeface="ＭＳ ゴシック" panose="020B0609070205080204" pitchFamily="49" charset="-128"/>
                <a:cs typeface="Times New Roman" panose="02020603050405020304" pitchFamily="18" charset="0"/>
              </a:rPr>
              <a:t>　　</a:t>
            </a:r>
            <a:endParaRPr lang="en-US" altLang="ja-JP" sz="2000" kern="100" dirty="0">
              <a:effectLst/>
              <a:ea typeface="ＭＳ ゴシック" panose="020B0609070205080204" pitchFamily="49" charset="-128"/>
              <a:cs typeface="Times New Roman" panose="02020603050405020304" pitchFamily="18" charset="0"/>
            </a:endParaRPr>
          </a:p>
          <a:p>
            <a:pPr algn="l"/>
            <a:r>
              <a:rPr lang="ja-JP" altLang="en-US" sz="2000" kern="100" dirty="0">
                <a:ea typeface="ＭＳ ゴシック" panose="020B0609070205080204" pitchFamily="49" charset="-128"/>
                <a:cs typeface="Times New Roman" panose="02020603050405020304" pitchFamily="18" charset="0"/>
              </a:rPr>
              <a:t>　</a:t>
            </a:r>
            <a:r>
              <a:rPr lang="ja-JP" sz="2000" kern="100" dirty="0">
                <a:effectLst/>
                <a:ea typeface="ＭＳ ゴシック" panose="020B0609070205080204" pitchFamily="49" charset="-128"/>
                <a:cs typeface="Times New Roman" panose="02020603050405020304" pitchFamily="18" charset="0"/>
              </a:rPr>
              <a:t>交換会</a:t>
            </a:r>
            <a:endParaRPr lang="ja-JP" sz="2000" kern="100" dirty="0">
              <a:effectLst/>
              <a:ea typeface="游明朝" panose="02020400000000000000" pitchFamily="18" charset="-128"/>
              <a:cs typeface="Times New Roman" panose="02020603050405020304" pitchFamily="18" charset="0"/>
            </a:endParaRPr>
          </a:p>
          <a:p>
            <a:pPr algn="l"/>
            <a:r>
              <a:rPr lang="ja-JP" sz="2000" kern="100" dirty="0">
                <a:effectLst/>
                <a:ea typeface="ＭＳ ゴシック" panose="020B0609070205080204" pitchFamily="49" charset="-128"/>
                <a:cs typeface="Times New Roman" panose="02020603050405020304" pitchFamily="18" charset="0"/>
              </a:rPr>
              <a:t>・企業紹介イベ</a:t>
            </a:r>
            <a:endParaRPr lang="en-US" altLang="ja-JP" sz="2000" kern="100" dirty="0">
              <a:effectLst/>
              <a:ea typeface="ＭＳ ゴシック" panose="020B0609070205080204" pitchFamily="49" charset="-128"/>
              <a:cs typeface="Times New Roman" panose="02020603050405020304" pitchFamily="18" charset="0"/>
            </a:endParaRPr>
          </a:p>
          <a:p>
            <a:pPr algn="l"/>
            <a:r>
              <a:rPr lang="ja-JP" altLang="en-US" sz="2000" kern="100" dirty="0">
                <a:ea typeface="ＭＳ ゴシック" panose="020B0609070205080204" pitchFamily="49" charset="-128"/>
                <a:cs typeface="Times New Roman" panose="02020603050405020304" pitchFamily="18" charset="0"/>
              </a:rPr>
              <a:t>　</a:t>
            </a:r>
            <a:r>
              <a:rPr lang="ja-JP" sz="2000" kern="100" dirty="0">
                <a:effectLst/>
                <a:ea typeface="ＭＳ ゴシック" panose="020B0609070205080204" pitchFamily="49" charset="-128"/>
                <a:cs typeface="Times New Roman" panose="02020603050405020304" pitchFamily="18" charset="0"/>
              </a:rPr>
              <a:t>ント</a:t>
            </a:r>
            <a:endParaRPr lang="ja-JP" sz="2000" kern="100" dirty="0">
              <a:effectLst/>
              <a:ea typeface="游明朝" panose="02020400000000000000" pitchFamily="18" charset="-128"/>
              <a:cs typeface="Times New Roman" panose="02020603050405020304" pitchFamily="18" charset="0"/>
            </a:endParaRPr>
          </a:p>
          <a:p>
            <a:pPr algn="l"/>
            <a:r>
              <a:rPr lang="ja-JP" sz="2000" kern="100" dirty="0">
                <a:effectLst/>
                <a:ea typeface="ＭＳ ゴシック" panose="020B0609070205080204" pitchFamily="49" charset="-128"/>
                <a:cs typeface="Times New Roman" panose="02020603050405020304" pitchFamily="18" charset="0"/>
              </a:rPr>
              <a:t>・</a:t>
            </a:r>
            <a:r>
              <a:rPr lang="en-US" sz="2000" kern="100" dirty="0">
                <a:effectLst/>
                <a:ea typeface="ＭＳ ゴシック" panose="020B0609070205080204" pitchFamily="49" charset="-128"/>
                <a:cs typeface="Times New Roman" panose="02020603050405020304" pitchFamily="18" charset="0"/>
              </a:rPr>
              <a:t>FM</a:t>
            </a:r>
            <a:r>
              <a:rPr lang="ja-JP" sz="2000" kern="100" dirty="0">
                <a:effectLst/>
                <a:ea typeface="ＭＳ ゴシック" panose="020B0609070205080204" pitchFamily="49" charset="-128"/>
                <a:cs typeface="Times New Roman" panose="02020603050405020304" pitchFamily="18" charset="0"/>
              </a:rPr>
              <a:t>放送</a:t>
            </a:r>
            <a:r>
              <a:rPr lang="ja-JP" altLang="en-US" sz="2000" kern="100" dirty="0">
                <a:ea typeface="ＭＳ ゴシック" panose="020B0609070205080204" pitchFamily="49" charset="-128"/>
                <a:cs typeface="Times New Roman" panose="02020603050405020304" pitchFamily="18" charset="0"/>
              </a:rPr>
              <a:t> </a:t>
            </a:r>
            <a:r>
              <a:rPr lang="ja-JP" altLang="en-US" sz="2000" kern="100" dirty="0">
                <a:effectLst/>
                <a:ea typeface="ＭＳ ゴシック" panose="020B0609070205080204" pitchFamily="49" charset="-128"/>
                <a:cs typeface="Times New Roman" panose="02020603050405020304" pitchFamily="18" charset="0"/>
              </a:rPr>
              <a:t>など</a:t>
            </a:r>
            <a:endParaRPr lang="en-US" altLang="ja-JP" sz="2000" kern="100" dirty="0">
              <a:effectLst/>
              <a:ea typeface="ＭＳ ゴシック" panose="020B0609070205080204" pitchFamily="49" charset="-128"/>
              <a:cs typeface="Times New Roman" panose="02020603050405020304" pitchFamily="18" charset="0"/>
            </a:endParaRPr>
          </a:p>
          <a:p>
            <a:pPr algn="l"/>
            <a:endParaRPr lang="ja-JP" sz="2000" kern="100" dirty="0">
              <a:effectLst/>
              <a:ea typeface="游明朝" panose="02020400000000000000" pitchFamily="18" charset="-128"/>
              <a:cs typeface="Times New Roman" panose="02020603050405020304" pitchFamily="18" charset="0"/>
            </a:endParaRPr>
          </a:p>
          <a:p>
            <a:pPr algn="l"/>
            <a:r>
              <a:rPr lang="en-US" sz="2000" kern="100" dirty="0">
                <a:effectLst/>
                <a:latin typeface="ＭＳ ゴシック" panose="020B0609070205080204" pitchFamily="49" charset="-128"/>
                <a:ea typeface="游明朝" panose="02020400000000000000" pitchFamily="18" charset="-128"/>
                <a:cs typeface="Times New Roman" panose="02020603050405020304" pitchFamily="18" charset="0"/>
              </a:rPr>
              <a:t> </a:t>
            </a:r>
            <a:endParaRPr lang="ja-JP" sz="2000" kern="100" dirty="0">
              <a:effectLst/>
              <a:ea typeface="游明朝" panose="02020400000000000000" pitchFamily="18" charset="-128"/>
              <a:cs typeface="Times New Roman" panose="02020603050405020304" pitchFamily="18" charset="0"/>
            </a:endParaRPr>
          </a:p>
          <a:p>
            <a:pPr algn="l"/>
            <a:r>
              <a:rPr lang="en-US" sz="1050" kern="100" dirty="0">
                <a:effectLst/>
                <a:latin typeface="ＭＳ ゴシック" panose="020B0609070205080204" pitchFamily="49" charset="-128"/>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a:p>
            <a:pPr algn="ctr"/>
            <a:r>
              <a:rPr lang="en-US" sz="1050" kern="100" dirty="0">
                <a:effectLst/>
                <a:ea typeface="游明朝" panose="02020400000000000000" pitchFamily="18" charset="-128"/>
                <a:cs typeface="Times New Roman" panose="02020603050405020304" pitchFamily="18" charset="0"/>
              </a:rPr>
              <a:t> </a:t>
            </a:r>
            <a:endParaRPr lang="ja-JP" sz="1050" kern="100" dirty="0">
              <a:effectLst/>
              <a:ea typeface="游明朝" panose="02020400000000000000" pitchFamily="18" charset="-128"/>
              <a:cs typeface="Times New Roman" panose="02020603050405020304" pitchFamily="18" charset="0"/>
            </a:endParaRPr>
          </a:p>
        </p:txBody>
      </p:sp>
      <p:sp>
        <p:nvSpPr>
          <p:cNvPr id="5" name="吹き出し: 角を丸めた四角形 4">
            <a:extLst>
              <a:ext uri="{FF2B5EF4-FFF2-40B4-BE49-F238E27FC236}">
                <a16:creationId xmlns:a16="http://schemas.microsoft.com/office/drawing/2014/main" id="{22B91023-0289-4C0D-8886-252C01219429}"/>
              </a:ext>
            </a:extLst>
          </p:cNvPr>
          <p:cNvSpPr/>
          <p:nvPr/>
        </p:nvSpPr>
        <p:spPr>
          <a:xfrm>
            <a:off x="2358597" y="2132856"/>
            <a:ext cx="2304256" cy="3949388"/>
          </a:xfrm>
          <a:prstGeom prst="wedgeRoundRectCallout">
            <a:avLst>
              <a:gd name="adj1" fmla="val -18349"/>
              <a:gd name="adj2" fmla="val 10648"/>
              <a:gd name="adj3" fmla="val 16667"/>
            </a:avLst>
          </a:prstGeom>
          <a:solidFill>
            <a:srgbClr val="0000FF">
              <a:alpha val="89804"/>
            </a:srgb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l"/>
            <a:r>
              <a:rPr lang="ja-JP" sz="2000" kern="100" dirty="0">
                <a:solidFill>
                  <a:srgbClr val="00FF00"/>
                </a:solidFill>
                <a:effectLst/>
                <a:latin typeface="游明朝" panose="02020400000000000000" pitchFamily="18" charset="-128"/>
                <a:ea typeface="ＭＳ ゴシック" panose="020B0609070205080204" pitchFamily="49" charset="-128"/>
                <a:cs typeface="Times New Roman" panose="02020603050405020304" pitchFamily="18" charset="0"/>
              </a:rPr>
              <a:t>■</a:t>
            </a:r>
            <a:r>
              <a:rPr lang="ja-JP" sz="2000" u="sng"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rPr>
              <a:t>共同販売事業</a:t>
            </a:r>
            <a:endParaRPr lang="ja-JP" sz="2000" u="sng" kern="100" dirty="0">
              <a:solidFill>
                <a:srgbClr val="FFFF00"/>
              </a:solidFill>
              <a:effectLst/>
              <a:latin typeface="游明朝" panose="02020400000000000000" pitchFamily="18" charset="-128"/>
              <a:ea typeface="游明朝" panose="02020400000000000000" pitchFamily="18" charset="-128"/>
              <a:cs typeface="Times New Roman" panose="02020603050405020304" pitchFamily="18" charset="0"/>
            </a:endParaRPr>
          </a:p>
          <a:p>
            <a:pPr algn="l"/>
            <a:endParaRPr lang="en-US" alt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endParaRPr>
          </a:p>
          <a:p>
            <a:pPr algn="l"/>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・スマコミライ</a:t>
            </a:r>
            <a:endParaRPr lang="en-US" alt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endParaRPr>
          </a:p>
          <a:p>
            <a:pPr algn="l"/>
            <a:r>
              <a:rPr lang="ja-JP" altLang="en-US" sz="2000" kern="100" dirty="0">
                <a:solidFill>
                  <a:srgbClr val="FFFFFF"/>
                </a:solidFill>
                <a:latin typeface="游明朝" panose="02020400000000000000" pitchFamily="18" charset="-128"/>
                <a:ea typeface="ＭＳ ゴシック" panose="020B0609070205080204" pitchFamily="49" charset="-128"/>
                <a:cs typeface="Times New Roman" panose="02020603050405020304" pitchFamily="18" charset="0"/>
              </a:rPr>
              <a:t>　</a:t>
            </a:r>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ト</a:t>
            </a:r>
            <a:r>
              <a:rPr lang="ja-JP" altLang="en-US"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修繕・</a:t>
            </a:r>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販売</a:t>
            </a:r>
            <a:endParaRPr 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・避難時用マッ</a:t>
            </a:r>
            <a:endParaRPr lang="en-US" alt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endParaRPr>
          </a:p>
          <a:p>
            <a:pPr algn="l"/>
            <a:r>
              <a:rPr lang="ja-JP" altLang="en-US" sz="2000" kern="100" dirty="0">
                <a:solidFill>
                  <a:srgbClr val="FFFFFF"/>
                </a:solidFill>
                <a:latin typeface="游明朝" panose="02020400000000000000" pitchFamily="18" charset="-128"/>
                <a:ea typeface="ＭＳ ゴシック" panose="020B0609070205080204" pitchFamily="49" charset="-128"/>
                <a:cs typeface="Times New Roman" panose="02020603050405020304" pitchFamily="18" charset="0"/>
              </a:rPr>
              <a:t>　</a:t>
            </a:r>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ト販売</a:t>
            </a:r>
            <a:r>
              <a:rPr lang="ja-JP" altLang="en-US"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など</a:t>
            </a:r>
            <a:endParaRPr 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・展示会</a:t>
            </a:r>
            <a:r>
              <a:rPr lang="ja-JP" altLang="en-US"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開催</a:t>
            </a:r>
            <a:endParaRPr lang="en-US" alt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endParaRPr>
          </a:p>
          <a:p>
            <a:pPr algn="l"/>
            <a:r>
              <a:rPr lang="ja-JP" altLang="en-US" sz="2000" kern="100" dirty="0">
                <a:solidFill>
                  <a:srgbClr val="FFFFFF"/>
                </a:solidFill>
                <a:latin typeface="游明朝" panose="02020400000000000000" pitchFamily="18" charset="-128"/>
                <a:ea typeface="ＭＳ ゴシック" panose="020B0609070205080204" pitchFamily="49" charset="-128"/>
                <a:cs typeface="Times New Roman" panose="02020603050405020304" pitchFamily="18" charset="0"/>
              </a:rPr>
              <a:t>・事業連携</a:t>
            </a:r>
            <a:endParaRPr 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・会員交流事業</a:t>
            </a:r>
            <a:endParaRPr lang="en-US" altLang="ja-JP" sz="2000" kern="100" dirty="0">
              <a:latin typeface="游明朝" panose="02020400000000000000" pitchFamily="18" charset="-128"/>
              <a:ea typeface="游明朝" panose="02020400000000000000" pitchFamily="18" charset="-128"/>
              <a:cs typeface="Times New Roman" panose="02020603050405020304" pitchFamily="18" charset="0"/>
            </a:endParaRPr>
          </a:p>
          <a:p>
            <a:pPr algn="l"/>
            <a:r>
              <a:rPr lang="ja-JP" altLang="en-US" sz="2000" kern="100" dirty="0">
                <a:solidFill>
                  <a:srgbClr val="FFFFFF"/>
                </a:solidFill>
                <a:effectLst/>
                <a:latin typeface="游明朝" panose="02020400000000000000" pitchFamily="18" charset="-128"/>
                <a:ea typeface="游明朝" panose="02020400000000000000" pitchFamily="18" charset="-128"/>
                <a:cs typeface="Times New Roman" panose="02020603050405020304" pitchFamily="18" charset="0"/>
              </a:rPr>
              <a:t>・</a:t>
            </a:r>
            <a:r>
              <a:rPr lang="ja-JP" altLang="en-US" sz="2000" kern="100" dirty="0">
                <a:solidFill>
                  <a:srgbClr val="FFFFFF"/>
                </a:solidFill>
                <a:effectLst/>
                <a:latin typeface="+mn-ea"/>
                <a:cs typeface="Times New Roman" panose="02020603050405020304" pitchFamily="18" charset="0"/>
              </a:rPr>
              <a:t>合宿誘致　他</a:t>
            </a:r>
            <a:r>
              <a:rPr lang="en-US" sz="1200" kern="100" dirty="0">
                <a:solidFill>
                  <a:srgbClr val="FFFFFF"/>
                </a:solidFill>
                <a:effectLst/>
                <a:latin typeface="+mn-ea"/>
                <a:cs typeface="Times New Roman" panose="02020603050405020304" pitchFamily="18" charset="0"/>
              </a:rPr>
              <a:t> </a:t>
            </a:r>
          </a:p>
          <a:p>
            <a:pPr algn="l"/>
            <a:endParaRPr lang="ja-JP" sz="1050" kern="100" dirty="0">
              <a:effectLst/>
              <a:latin typeface="+mn-ea"/>
              <a:cs typeface="Times New Roman" panose="02020603050405020304" pitchFamily="18" charset="0"/>
            </a:endParaRPr>
          </a:p>
          <a:p>
            <a:pPr algn="ctr"/>
            <a:r>
              <a:rPr lang="en-US" sz="1050" kern="100" dirty="0">
                <a:effectLst/>
                <a:latin typeface="游明朝" panose="02020400000000000000" pitchFamily="18" charset="-128"/>
                <a:ea typeface="游明朝" panose="02020400000000000000" pitchFamily="18" charset="-128"/>
                <a:cs typeface="Times New Roman" panose="02020603050405020304" pitchFamily="18" charset="0"/>
              </a:rPr>
              <a:t> </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6" name="吹き出し: 角を丸めた四角形 5">
            <a:extLst>
              <a:ext uri="{FF2B5EF4-FFF2-40B4-BE49-F238E27FC236}">
                <a16:creationId xmlns:a16="http://schemas.microsoft.com/office/drawing/2014/main" id="{0C92F4D3-E27A-4FB3-862A-589FF1B4E7D0}"/>
              </a:ext>
            </a:extLst>
          </p:cNvPr>
          <p:cNvSpPr/>
          <p:nvPr/>
        </p:nvSpPr>
        <p:spPr>
          <a:xfrm>
            <a:off x="4746390" y="2132855"/>
            <a:ext cx="2180472" cy="3949388"/>
          </a:xfrm>
          <a:prstGeom prst="wedgeRoundRectCallout">
            <a:avLst>
              <a:gd name="adj1" fmla="val -18349"/>
              <a:gd name="adj2" fmla="val 10648"/>
              <a:gd name="adj3" fmla="val 16667"/>
            </a:avLst>
          </a:prstGeom>
          <a:solidFill>
            <a:srgbClr val="800080">
              <a:alpha val="89804"/>
            </a:srgbClr>
          </a:solid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l"/>
            <a:r>
              <a:rPr lang="ja-JP" sz="2000" kern="100" dirty="0">
                <a:solidFill>
                  <a:srgbClr val="00FF00"/>
                </a:solidFill>
                <a:effectLst/>
                <a:latin typeface="游明朝" panose="02020400000000000000" pitchFamily="18" charset="-128"/>
                <a:ea typeface="ＭＳ ゴシック" panose="020B0609070205080204" pitchFamily="49" charset="-128"/>
                <a:cs typeface="Times New Roman" panose="02020603050405020304" pitchFamily="18" charset="0"/>
              </a:rPr>
              <a:t>■</a:t>
            </a:r>
            <a:r>
              <a:rPr lang="ja-JP" sz="2000" u="sng"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rPr>
              <a:t>教育・情報事業</a:t>
            </a:r>
            <a:endParaRPr lang="ja-JP" sz="2000" u="sng" kern="100" dirty="0">
              <a:solidFill>
                <a:srgbClr val="FFFF00"/>
              </a:solidFill>
              <a:effectLst/>
              <a:latin typeface="游明朝" panose="02020400000000000000" pitchFamily="18" charset="-128"/>
              <a:ea typeface="游明朝" panose="02020400000000000000" pitchFamily="18" charset="-128"/>
              <a:cs typeface="Times New Roman" panose="02020603050405020304" pitchFamily="18" charset="0"/>
            </a:endParaRPr>
          </a:p>
          <a:p>
            <a:pPr algn="l"/>
            <a:endParaRPr lang="en-US" altLang="ja-JP" sz="2000" kern="100" dirty="0">
              <a:solidFill>
                <a:srgbClr val="FFFFFF"/>
              </a:solidFill>
              <a:latin typeface="游明朝" panose="02020400000000000000" pitchFamily="18" charset="-128"/>
              <a:ea typeface="ＭＳ ゴシック" panose="020B0609070205080204" pitchFamily="49" charset="-128"/>
              <a:cs typeface="Times New Roman" panose="02020603050405020304" pitchFamily="18" charset="0"/>
            </a:endParaRPr>
          </a:p>
          <a:p>
            <a:pPr algn="l"/>
            <a:r>
              <a:rPr lang="ja-JP" altLang="en-US" sz="2000" kern="100" dirty="0">
                <a:solidFill>
                  <a:srgbClr val="FFFFFF"/>
                </a:solidFill>
                <a:latin typeface="游明朝" panose="02020400000000000000" pitchFamily="18" charset="-128"/>
                <a:ea typeface="ＭＳ ゴシック" panose="020B0609070205080204" pitchFamily="49" charset="-128"/>
                <a:cs typeface="Times New Roman" panose="02020603050405020304" pitchFamily="18" charset="0"/>
              </a:rPr>
              <a:t>・</a:t>
            </a:r>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メルマガ情報</a:t>
            </a:r>
            <a:endParaRPr lang="en-US" alt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endParaRPr>
          </a:p>
          <a:p>
            <a:pPr algn="l"/>
            <a:r>
              <a:rPr lang="ja-JP" altLang="en-US" sz="2000" kern="100" dirty="0">
                <a:solidFill>
                  <a:srgbClr val="FFFFFF"/>
                </a:solidFill>
                <a:latin typeface="游明朝" panose="02020400000000000000" pitchFamily="18" charset="-128"/>
                <a:ea typeface="ＭＳ ゴシック" panose="020B0609070205080204" pitchFamily="49" charset="-128"/>
                <a:cs typeface="Times New Roman" panose="02020603050405020304" pitchFamily="18" charset="0"/>
              </a:rPr>
              <a:t>　</a:t>
            </a:r>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発信</a:t>
            </a:r>
            <a:endParaRPr 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a:t>
            </a:r>
            <a:r>
              <a:rPr lang="ja-JP" altLang="en-US"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キャリア教育</a:t>
            </a:r>
            <a:endParaRPr 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・セミナー開催</a:t>
            </a:r>
            <a:endParaRPr 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・共同研究</a:t>
            </a:r>
            <a:r>
              <a:rPr lang="ja-JP" altLang="en-US"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a:t>
            </a:r>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連</a:t>
            </a:r>
            <a:endParaRPr lang="en-US" alt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endParaRPr>
          </a:p>
          <a:p>
            <a:pPr algn="l"/>
            <a:r>
              <a:rPr lang="ja-JP" altLang="en-US" sz="2000" kern="100" dirty="0">
                <a:solidFill>
                  <a:srgbClr val="FFFFFF"/>
                </a:solidFill>
                <a:latin typeface="游明朝" panose="02020400000000000000" pitchFamily="18" charset="-128"/>
                <a:ea typeface="ＭＳ ゴシック" panose="020B0609070205080204" pitchFamily="49" charset="-128"/>
                <a:cs typeface="Times New Roman" panose="02020603050405020304" pitchFamily="18" charset="0"/>
              </a:rPr>
              <a:t>　</a:t>
            </a:r>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携</a:t>
            </a:r>
            <a:endParaRPr 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・少年少女発明</a:t>
            </a:r>
            <a:endParaRPr lang="en-US" alt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endParaRPr>
          </a:p>
          <a:p>
            <a:pPr algn="l"/>
            <a:r>
              <a:rPr lang="ja-JP" altLang="en-US" sz="2000" kern="100" dirty="0">
                <a:solidFill>
                  <a:srgbClr val="FFFFFF"/>
                </a:solidFill>
                <a:latin typeface="游明朝" panose="02020400000000000000" pitchFamily="18" charset="-128"/>
                <a:ea typeface="ＭＳ ゴシック" panose="020B0609070205080204" pitchFamily="49" charset="-128"/>
                <a:cs typeface="Times New Roman" panose="02020603050405020304" pitchFamily="18" charset="0"/>
              </a:rPr>
              <a:t>　</a:t>
            </a:r>
            <a:r>
              <a:rPr lang="ja-JP" sz="2000" kern="100" dirty="0">
                <a:solidFill>
                  <a:srgbClr val="FFFFFF"/>
                </a:solidFill>
                <a:effectLst/>
                <a:latin typeface="游明朝" panose="02020400000000000000" pitchFamily="18" charset="-128"/>
                <a:ea typeface="ＭＳ ゴシック" panose="020B0609070205080204" pitchFamily="49" charset="-128"/>
                <a:cs typeface="Times New Roman" panose="02020603050405020304" pitchFamily="18" charset="0"/>
              </a:rPr>
              <a:t>クラブなど</a:t>
            </a:r>
            <a:r>
              <a:rPr lang="en-US" sz="1200" kern="100" dirty="0">
                <a:solidFill>
                  <a:srgbClr val="FFFFFF"/>
                </a:solidFill>
                <a:effectLst/>
                <a:latin typeface="ＭＳ ゴシック" panose="020B0609070205080204" pitchFamily="49" charset="-128"/>
                <a:ea typeface="游明朝" panose="02020400000000000000" pitchFamily="18" charset="-128"/>
                <a:cs typeface="Times New Roman" panose="02020603050405020304" pitchFamily="18" charset="0"/>
              </a:rPr>
              <a:t> </a:t>
            </a:r>
            <a:endParaRPr lang="ja-JP" sz="105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7" name="吹き出し: 角を丸めた四角形 6">
            <a:extLst>
              <a:ext uri="{FF2B5EF4-FFF2-40B4-BE49-F238E27FC236}">
                <a16:creationId xmlns:a16="http://schemas.microsoft.com/office/drawing/2014/main" id="{9FBAE6E8-CD2B-49A7-8BE3-553FAB4625E7}"/>
              </a:ext>
            </a:extLst>
          </p:cNvPr>
          <p:cNvSpPr/>
          <p:nvPr/>
        </p:nvSpPr>
        <p:spPr>
          <a:xfrm>
            <a:off x="6994008" y="2145369"/>
            <a:ext cx="2028074" cy="3949388"/>
          </a:xfrm>
          <a:prstGeom prst="wedgeRoundRectCallout">
            <a:avLst>
              <a:gd name="adj1" fmla="val -15123"/>
              <a:gd name="adj2" fmla="val -5891"/>
              <a:gd name="adj3" fmla="val 16667"/>
            </a:avLst>
          </a:prstGeom>
          <a:solidFill>
            <a:srgbClr val="993300">
              <a:alpha val="89804"/>
            </a:srgbClr>
          </a:solidFill>
          <a:ln w="12700" cap="flat" cmpd="sng" algn="ctr">
            <a:noFill/>
            <a:prstDash val="solid"/>
            <a:miter lim="800000"/>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l"/>
            <a:r>
              <a:rPr lang="ja-JP" sz="2000" kern="100" dirty="0">
                <a:solidFill>
                  <a:srgbClr val="00FF00"/>
                </a:solidFill>
                <a:effectLst/>
                <a:latin typeface="游明朝" panose="02020400000000000000" pitchFamily="18" charset="-128"/>
                <a:ea typeface="ＭＳ ゴシック" panose="020B0609070205080204" pitchFamily="49" charset="-128"/>
                <a:cs typeface="Times New Roman" panose="02020603050405020304" pitchFamily="18" charset="0"/>
              </a:rPr>
              <a:t>■</a:t>
            </a:r>
            <a:r>
              <a:rPr lang="ja-JP" sz="2000" u="sng"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rPr>
              <a:t>外国人技能実習生共同受入事業</a:t>
            </a:r>
            <a:endParaRPr lang="en-US" altLang="ja-JP" sz="2000" u="sng"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effectLst/>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en-US" altLang="ja-JP" sz="2000" kern="100" dirty="0">
              <a:solidFill>
                <a:srgbClr val="FFFF00"/>
              </a:solidFill>
              <a:latin typeface="游明朝" panose="02020400000000000000" pitchFamily="18" charset="-128"/>
              <a:ea typeface="HGP創英角ｺﾞｼｯｸUB" panose="020B0900000000000000" pitchFamily="50" charset="-128"/>
              <a:cs typeface="Times New Roman" panose="02020603050405020304" pitchFamily="18" charset="0"/>
            </a:endParaRPr>
          </a:p>
          <a:p>
            <a:pPr algn="l"/>
            <a:endParaRPr lang="ja-JP" sz="2000" kern="100" dirty="0">
              <a:solidFill>
                <a:srgbClr val="FFFF00"/>
              </a:solidFill>
              <a:effectLst/>
              <a:latin typeface="游明朝" panose="02020400000000000000" pitchFamily="18" charset="-128"/>
              <a:ea typeface="游明朝" panose="02020400000000000000" pitchFamily="18" charset="-128"/>
              <a:cs typeface="Times New Roman" panose="02020603050405020304" pitchFamily="18" charset="0"/>
            </a:endParaRPr>
          </a:p>
          <a:p>
            <a:pPr algn="l"/>
            <a:r>
              <a:rPr lang="en-US" sz="2000" kern="100" dirty="0">
                <a:solidFill>
                  <a:srgbClr val="FFFF00"/>
                </a:solidFill>
                <a:effectLst/>
                <a:latin typeface="ＭＳ ゴシック" panose="020B0609070205080204" pitchFamily="49" charset="-128"/>
                <a:ea typeface="游明朝" panose="02020400000000000000" pitchFamily="18" charset="-128"/>
                <a:cs typeface="Times New Roman" panose="02020603050405020304" pitchFamily="18" charset="0"/>
              </a:rPr>
              <a:t> </a:t>
            </a:r>
          </a:p>
          <a:p>
            <a:pPr algn="l"/>
            <a:endParaRPr lang="ja-JP" sz="2000" kern="100" dirty="0">
              <a:solidFill>
                <a:srgbClr val="FFFF00"/>
              </a:solidFill>
              <a:effectLst/>
              <a:latin typeface="游明朝" panose="02020400000000000000" pitchFamily="18" charset="-128"/>
              <a:ea typeface="游明朝" panose="02020400000000000000" pitchFamily="18" charset="-128"/>
              <a:cs typeface="Times New Roman" panose="02020603050405020304" pitchFamily="18" charset="0"/>
            </a:endParaRPr>
          </a:p>
          <a:p>
            <a:pPr algn="ctr"/>
            <a:r>
              <a:rPr lang="en-US" sz="2000" kern="100" dirty="0">
                <a:effectLst/>
                <a:latin typeface="游明朝" panose="02020400000000000000" pitchFamily="18" charset="-128"/>
                <a:ea typeface="游明朝" panose="02020400000000000000" pitchFamily="18" charset="-128"/>
                <a:cs typeface="Times New Roman" panose="02020603050405020304" pitchFamily="18" charset="0"/>
              </a:rPr>
              <a:t> </a:t>
            </a:r>
            <a:endParaRPr lang="ja-JP" sz="2000" kern="100" dirty="0">
              <a:effectLst/>
              <a:latin typeface="游明朝" panose="02020400000000000000" pitchFamily="18" charset="-128"/>
              <a:ea typeface="游明朝" panose="02020400000000000000" pitchFamily="18" charset="-128"/>
              <a:cs typeface="Times New Roman" panose="02020603050405020304" pitchFamily="18" charset="0"/>
            </a:endParaRPr>
          </a:p>
        </p:txBody>
      </p:sp>
      <p:sp>
        <p:nvSpPr>
          <p:cNvPr id="8" name="四角形: 角を丸くする 7">
            <a:extLst>
              <a:ext uri="{FF2B5EF4-FFF2-40B4-BE49-F238E27FC236}">
                <a16:creationId xmlns:a16="http://schemas.microsoft.com/office/drawing/2014/main" id="{689C1108-757B-41DB-84EF-F2E3AFB90831}"/>
              </a:ext>
            </a:extLst>
          </p:cNvPr>
          <p:cNvSpPr/>
          <p:nvPr/>
        </p:nvSpPr>
        <p:spPr>
          <a:xfrm>
            <a:off x="2358598" y="308457"/>
            <a:ext cx="4373642" cy="636267"/>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b="1" dirty="0">
                <a:latin typeface="HGP創英角ｺﾞｼｯｸUB" panose="020B0900000000000000" pitchFamily="50" charset="-128"/>
                <a:ea typeface="HGP創英角ｺﾞｼｯｸUB" panose="020B0900000000000000" pitchFamily="50" charset="-128"/>
              </a:rPr>
              <a:t>事</a:t>
            </a:r>
            <a:r>
              <a:rPr lang="ja-JP" altLang="en-US" sz="3200" b="1" dirty="0">
                <a:latin typeface="HGP創英角ｺﾞｼｯｸUB" panose="020B0900000000000000" pitchFamily="50" charset="-128"/>
                <a:ea typeface="HGP創英角ｺﾞｼｯｸUB" panose="020B0900000000000000" pitchFamily="50" charset="-128"/>
              </a:rPr>
              <a:t> </a:t>
            </a:r>
            <a:r>
              <a:rPr kumimoji="1" lang="ja-JP" altLang="en-US" sz="3200" b="1" dirty="0">
                <a:latin typeface="HGP創英角ｺﾞｼｯｸUB" panose="020B0900000000000000" pitchFamily="50" charset="-128"/>
                <a:ea typeface="HGP創英角ｺﾞｼｯｸUB" panose="020B0900000000000000" pitchFamily="50" charset="-128"/>
              </a:rPr>
              <a:t>業 の ４ 本 柱</a:t>
            </a:r>
          </a:p>
        </p:txBody>
      </p:sp>
      <p:sp>
        <p:nvSpPr>
          <p:cNvPr id="11" name="吹き出し: 四角形 10">
            <a:extLst>
              <a:ext uri="{FF2B5EF4-FFF2-40B4-BE49-F238E27FC236}">
                <a16:creationId xmlns:a16="http://schemas.microsoft.com/office/drawing/2014/main" id="{CE663C81-AD64-DD8D-DB9A-F66FC7CE9381}"/>
              </a:ext>
            </a:extLst>
          </p:cNvPr>
          <p:cNvSpPr/>
          <p:nvPr/>
        </p:nvSpPr>
        <p:spPr>
          <a:xfrm>
            <a:off x="7010398" y="3717032"/>
            <a:ext cx="1882081" cy="1080120"/>
          </a:xfrm>
          <a:prstGeom prst="wedgeRectCallout">
            <a:avLst>
              <a:gd name="adj1" fmla="val -17281"/>
              <a:gd name="adj2" fmla="val 3479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rPr>
              <a:t>Ｒ６年</a:t>
            </a:r>
            <a:r>
              <a:rPr kumimoji="1" lang="en-US" altLang="ja-JP" sz="2000" dirty="0">
                <a:solidFill>
                  <a:schemeClr val="bg1"/>
                </a:solidFill>
              </a:rPr>
              <a:t>9</a:t>
            </a:r>
            <a:r>
              <a:rPr kumimoji="1" lang="ja-JP" altLang="en-US" sz="2000" dirty="0">
                <a:solidFill>
                  <a:schemeClr val="bg1"/>
                </a:solidFill>
              </a:rPr>
              <a:t>月監理団体許可更新</a:t>
            </a:r>
            <a:endParaRPr kumimoji="1" lang="en-US" altLang="ja-JP" sz="2000" dirty="0">
              <a:solidFill>
                <a:schemeClr val="bg1"/>
              </a:solidFill>
            </a:endParaRPr>
          </a:p>
          <a:p>
            <a:pPr algn="ctr"/>
            <a:endParaRPr kumimoji="1" lang="ja-JP" altLang="en-US" sz="2000" dirty="0">
              <a:solidFill>
                <a:schemeClr val="bg1"/>
              </a:solidFill>
            </a:endParaRPr>
          </a:p>
        </p:txBody>
      </p:sp>
      <p:cxnSp>
        <p:nvCxnSpPr>
          <p:cNvPr id="10" name="直線コネクタ 9">
            <a:extLst>
              <a:ext uri="{FF2B5EF4-FFF2-40B4-BE49-F238E27FC236}">
                <a16:creationId xmlns:a16="http://schemas.microsoft.com/office/drawing/2014/main" id="{AD290791-AE56-C933-BB1C-F3734E66B7DE}"/>
              </a:ext>
            </a:extLst>
          </p:cNvPr>
          <p:cNvCxnSpPr>
            <a:cxnSpLocks/>
          </p:cNvCxnSpPr>
          <p:nvPr/>
        </p:nvCxnSpPr>
        <p:spPr>
          <a:xfrm>
            <a:off x="1134461" y="1340768"/>
            <a:ext cx="694273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2" name="直線コネクタ 11">
            <a:extLst>
              <a:ext uri="{FF2B5EF4-FFF2-40B4-BE49-F238E27FC236}">
                <a16:creationId xmlns:a16="http://schemas.microsoft.com/office/drawing/2014/main" id="{DE00F8A5-F742-3E31-6E69-74B1A4ED0F56}"/>
              </a:ext>
            </a:extLst>
          </p:cNvPr>
          <p:cNvCxnSpPr>
            <a:cxnSpLocks/>
          </p:cNvCxnSpPr>
          <p:nvPr/>
        </p:nvCxnSpPr>
        <p:spPr>
          <a:xfrm flipV="1">
            <a:off x="1144109" y="1340768"/>
            <a:ext cx="17340" cy="792088"/>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E23F5DEE-072F-3883-1DE0-DD0EC73E0ACB}"/>
              </a:ext>
            </a:extLst>
          </p:cNvPr>
          <p:cNvCxnSpPr>
            <a:cxnSpLocks/>
          </p:cNvCxnSpPr>
          <p:nvPr/>
        </p:nvCxnSpPr>
        <p:spPr>
          <a:xfrm flipV="1">
            <a:off x="3510725" y="1340768"/>
            <a:ext cx="0" cy="79208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BC18A7F4-311F-CBE2-E7D5-3DC7498985BB}"/>
              </a:ext>
            </a:extLst>
          </p:cNvPr>
          <p:cNvCxnSpPr>
            <a:cxnSpLocks/>
          </p:cNvCxnSpPr>
          <p:nvPr/>
        </p:nvCxnSpPr>
        <p:spPr>
          <a:xfrm flipV="1">
            <a:off x="5836626" y="1340768"/>
            <a:ext cx="0" cy="79208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8201A5C8-169F-FD17-54D3-90C612B622F8}"/>
              </a:ext>
            </a:extLst>
          </p:cNvPr>
          <p:cNvCxnSpPr>
            <a:cxnSpLocks/>
          </p:cNvCxnSpPr>
          <p:nvPr/>
        </p:nvCxnSpPr>
        <p:spPr>
          <a:xfrm flipV="1">
            <a:off x="8077200" y="1317284"/>
            <a:ext cx="0" cy="828085"/>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01F24D7E-51D1-DFD8-B277-ECFB545CD70E}"/>
              </a:ext>
            </a:extLst>
          </p:cNvPr>
          <p:cNvCxnSpPr>
            <a:cxnSpLocks/>
          </p:cNvCxnSpPr>
          <p:nvPr/>
        </p:nvCxnSpPr>
        <p:spPr>
          <a:xfrm flipV="1">
            <a:off x="4545419" y="957238"/>
            <a:ext cx="0" cy="360046"/>
          </a:xfrm>
          <a:prstGeom prst="line">
            <a:avLst/>
          </a:prstGeom>
          <a:ln w="635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9095045"/>
      </p:ext>
    </p:extLst>
  </p:cSld>
  <p:clrMapOvr>
    <a:masterClrMapping/>
  </p:clrMapOvr>
  <mc:AlternateContent xmlns:mc="http://schemas.openxmlformats.org/markup-compatibility/2006" xmlns:p14="http://schemas.microsoft.com/office/powerpoint/2010/main">
    <mc:Choice Requires="p14">
      <p:transition spd="slow" p14:dur="2000" advTm="19084"/>
    </mc:Choice>
    <mc:Fallback xmlns="">
      <p:transition spd="slow" advTm="190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1500"/>
                            </p:stCondLst>
                            <p:childTnLst>
                              <p:par>
                                <p:cTn id="9" presetID="1" presetClass="entr" presetSubtype="0" fill="hold" nodeType="afterEffect">
                                  <p:stCondLst>
                                    <p:cond delay="150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150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150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150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150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1500"/>
                                  </p:stCondLst>
                                  <p:childTnLst>
                                    <p:set>
                                      <p:cBhvr>
                                        <p:cTn id="20" dur="1" fill="hold">
                                          <p:stCondLst>
                                            <p:cond delay="0"/>
                                          </p:stCondLst>
                                        </p:cTn>
                                        <p:tgtEl>
                                          <p:spTgt spid="17"/>
                                        </p:tgtEl>
                                        <p:attrNameLst>
                                          <p:attrName>style.visibility</p:attrName>
                                        </p:attrNameLst>
                                      </p:cBhvr>
                                      <p:to>
                                        <p:strVal val="visible"/>
                                      </p:to>
                                    </p:set>
                                  </p:childTnLst>
                                </p:cTn>
                              </p:par>
                            </p:childTnLst>
                          </p:cTn>
                        </p:par>
                        <p:par>
                          <p:cTn id="21" fill="hold">
                            <p:stCondLst>
                              <p:cond delay="3000"/>
                            </p:stCondLst>
                            <p:childTnLst>
                              <p:par>
                                <p:cTn id="22" presetID="10" presetClass="entr" presetSubtype="0" fill="hold" grpId="0" nodeType="afterEffect">
                                  <p:stCondLst>
                                    <p:cond delay="100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par>
                                <p:cTn id="25" presetID="10" presetClass="entr" presetSubtype="0" fill="hold" grpId="0" nodeType="withEffect">
                                  <p:stCondLst>
                                    <p:cond delay="20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5500"/>
                            </p:stCondLst>
                            <p:childTnLst>
                              <p:par>
                                <p:cTn id="29" presetID="10" presetClass="entr" presetSubtype="0" fill="hold" grpId="0" nodeType="afterEffect">
                                  <p:stCondLst>
                                    <p:cond delay="70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par>
                          <p:cTn id="32" fill="hold">
                            <p:stCondLst>
                              <p:cond delay="6700"/>
                            </p:stCondLst>
                            <p:childTnLst>
                              <p:par>
                                <p:cTn id="33" presetID="10" presetClass="entr" presetSubtype="0" fill="hold" grpId="0" nodeType="afterEffect">
                                  <p:stCondLst>
                                    <p:cond delay="40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100"/>
                                        <p:tgtEl>
                                          <p:spTgt spid="7"/>
                                        </p:tgtEl>
                                      </p:cBhvr>
                                    </p:animEffect>
                                  </p:childTnLst>
                                </p:cTn>
                              </p:par>
                              <p:par>
                                <p:cTn id="36" presetID="10" presetClass="entr" presetSubtype="0"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0A589A5-546E-9062-D2EF-415B02DAB34E}"/>
              </a:ext>
            </a:extLst>
          </p:cNvPr>
          <p:cNvSpPr>
            <a:spLocks noGrp="1"/>
          </p:cNvSpPr>
          <p:nvPr>
            <p:ph type="sldNum" sz="quarter" idx="12"/>
          </p:nvPr>
        </p:nvSpPr>
        <p:spPr/>
        <p:txBody>
          <a:bodyPr/>
          <a:lstStyle/>
          <a:p>
            <a:fld id="{A28D1494-D2DE-467F-9956-DBFBACA736A0}" type="slidenum">
              <a:rPr kumimoji="1" lang="ja-JP" altLang="en-US" smtClean="0"/>
              <a:pPr/>
              <a:t>4</a:t>
            </a:fld>
            <a:endParaRPr kumimoji="1" lang="ja-JP" altLang="en-US"/>
          </a:p>
        </p:txBody>
      </p:sp>
      <p:sp>
        <p:nvSpPr>
          <p:cNvPr id="3" name="正方形/長方形 2">
            <a:extLst>
              <a:ext uri="{FF2B5EF4-FFF2-40B4-BE49-F238E27FC236}">
                <a16:creationId xmlns:a16="http://schemas.microsoft.com/office/drawing/2014/main" id="{090BAA34-6573-25EC-788D-D9DE02D6647A}"/>
              </a:ext>
            </a:extLst>
          </p:cNvPr>
          <p:cNvSpPr/>
          <p:nvPr/>
        </p:nvSpPr>
        <p:spPr>
          <a:xfrm>
            <a:off x="395536" y="404664"/>
            <a:ext cx="4320480" cy="50405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a:solidFill>
                  <a:srgbClr val="C00000"/>
                </a:solidFill>
              </a:rPr>
              <a:t>組合</a:t>
            </a:r>
            <a:r>
              <a:rPr kumimoji="1" lang="ja-JP" altLang="en-US" sz="2400" dirty="0">
                <a:solidFill>
                  <a:srgbClr val="C00000"/>
                </a:solidFill>
              </a:rPr>
              <a:t>員数（正会員・賛助会員）</a:t>
            </a:r>
            <a:endParaRPr kumimoji="1" lang="en-US" altLang="ja-JP" sz="2400" dirty="0">
              <a:solidFill>
                <a:srgbClr val="C00000"/>
              </a:solidFill>
            </a:endParaRPr>
          </a:p>
        </p:txBody>
      </p:sp>
      <p:graphicFrame>
        <p:nvGraphicFramePr>
          <p:cNvPr id="4" name="表 3">
            <a:extLst>
              <a:ext uri="{FF2B5EF4-FFF2-40B4-BE49-F238E27FC236}">
                <a16:creationId xmlns:a16="http://schemas.microsoft.com/office/drawing/2014/main" id="{2AE083DC-342D-3213-D81E-EEB3A5B68717}"/>
              </a:ext>
            </a:extLst>
          </p:cNvPr>
          <p:cNvGraphicFramePr>
            <a:graphicFrameLocks noGrp="1"/>
          </p:cNvGraphicFramePr>
          <p:nvPr>
            <p:extLst>
              <p:ext uri="{D42A27DB-BD31-4B8C-83A1-F6EECF244321}">
                <p14:modId xmlns:p14="http://schemas.microsoft.com/office/powerpoint/2010/main" val="3536828263"/>
              </p:ext>
            </p:extLst>
          </p:nvPr>
        </p:nvGraphicFramePr>
        <p:xfrm>
          <a:off x="251520" y="1342185"/>
          <a:ext cx="8640960" cy="1371600"/>
        </p:xfrm>
        <a:graphic>
          <a:graphicData uri="http://schemas.openxmlformats.org/drawingml/2006/table">
            <a:tbl>
              <a:tblPr firstRow="1" bandRow="1">
                <a:tableStyleId>{5C22544A-7EE6-4342-B048-85BDC9FD1C3A}</a:tableStyleId>
              </a:tblPr>
              <a:tblGrid>
                <a:gridCol w="2016224">
                  <a:extLst>
                    <a:ext uri="{9D8B030D-6E8A-4147-A177-3AD203B41FA5}">
                      <a16:colId xmlns:a16="http://schemas.microsoft.com/office/drawing/2014/main" val="1578409445"/>
                    </a:ext>
                  </a:extLst>
                </a:gridCol>
                <a:gridCol w="2016224">
                  <a:extLst>
                    <a:ext uri="{9D8B030D-6E8A-4147-A177-3AD203B41FA5}">
                      <a16:colId xmlns:a16="http://schemas.microsoft.com/office/drawing/2014/main" val="3670340563"/>
                    </a:ext>
                  </a:extLst>
                </a:gridCol>
                <a:gridCol w="1008112">
                  <a:extLst>
                    <a:ext uri="{9D8B030D-6E8A-4147-A177-3AD203B41FA5}">
                      <a16:colId xmlns:a16="http://schemas.microsoft.com/office/drawing/2014/main" val="3356953639"/>
                    </a:ext>
                  </a:extLst>
                </a:gridCol>
                <a:gridCol w="1008112">
                  <a:extLst>
                    <a:ext uri="{9D8B030D-6E8A-4147-A177-3AD203B41FA5}">
                      <a16:colId xmlns:a16="http://schemas.microsoft.com/office/drawing/2014/main" val="2614778258"/>
                    </a:ext>
                  </a:extLst>
                </a:gridCol>
                <a:gridCol w="2592288">
                  <a:extLst>
                    <a:ext uri="{9D8B030D-6E8A-4147-A177-3AD203B41FA5}">
                      <a16:colId xmlns:a16="http://schemas.microsoft.com/office/drawing/2014/main" val="2577233167"/>
                    </a:ext>
                  </a:extLst>
                </a:gridCol>
              </a:tblGrid>
              <a:tr h="370840">
                <a:tc>
                  <a:txBody>
                    <a:bodyPr/>
                    <a:lstStyle/>
                    <a:p>
                      <a:pPr algn="ctr"/>
                      <a:r>
                        <a:rPr kumimoji="1" lang="ja-JP" altLang="en-US" sz="2400" dirty="0"/>
                        <a:t>区分</a:t>
                      </a:r>
                    </a:p>
                  </a:txBody>
                  <a:tcPr/>
                </a:tc>
                <a:tc>
                  <a:txBody>
                    <a:bodyPr/>
                    <a:lstStyle/>
                    <a:p>
                      <a:pPr algn="ctr"/>
                      <a:r>
                        <a:rPr kumimoji="1" lang="ja-JP" altLang="en-US" sz="2400" dirty="0"/>
                        <a:t>令和６年度末</a:t>
                      </a:r>
                    </a:p>
                  </a:txBody>
                  <a:tcPr/>
                </a:tc>
                <a:tc>
                  <a:txBody>
                    <a:bodyPr/>
                    <a:lstStyle/>
                    <a:p>
                      <a:pPr algn="ctr"/>
                      <a:r>
                        <a:rPr kumimoji="1" lang="ja-JP" altLang="en-US" sz="2400" dirty="0"/>
                        <a:t>加入</a:t>
                      </a:r>
                    </a:p>
                  </a:txBody>
                  <a:tcPr/>
                </a:tc>
                <a:tc>
                  <a:txBody>
                    <a:bodyPr/>
                    <a:lstStyle/>
                    <a:p>
                      <a:pPr algn="ctr"/>
                      <a:r>
                        <a:rPr kumimoji="1" lang="ja-JP" altLang="en-US" sz="2400" dirty="0"/>
                        <a:t>脱退</a:t>
                      </a:r>
                    </a:p>
                  </a:txBody>
                  <a:tcPr/>
                </a:tc>
                <a:tc>
                  <a:txBody>
                    <a:bodyPr/>
                    <a:lstStyle/>
                    <a:p>
                      <a:pPr algn="ctr"/>
                      <a:r>
                        <a:rPr kumimoji="1" lang="ja-JP" altLang="en-US" sz="2400" dirty="0"/>
                        <a:t>現在会員数</a:t>
                      </a:r>
                    </a:p>
                  </a:txBody>
                  <a:tcPr/>
                </a:tc>
                <a:extLst>
                  <a:ext uri="{0D108BD9-81ED-4DB2-BD59-A6C34878D82A}">
                    <a16:rowId xmlns:a16="http://schemas.microsoft.com/office/drawing/2014/main" val="885538155"/>
                  </a:ext>
                </a:extLst>
              </a:tr>
              <a:tr h="370840">
                <a:tc>
                  <a:txBody>
                    <a:bodyPr/>
                    <a:lstStyle/>
                    <a:p>
                      <a:pPr algn="ctr"/>
                      <a:r>
                        <a:rPr kumimoji="1" lang="ja-JP" altLang="en-US" sz="2400" dirty="0"/>
                        <a:t>正会員</a:t>
                      </a:r>
                    </a:p>
                  </a:txBody>
                  <a:tcPr/>
                </a:tc>
                <a:tc>
                  <a:txBody>
                    <a:bodyPr/>
                    <a:lstStyle/>
                    <a:p>
                      <a:pPr algn="r"/>
                      <a:r>
                        <a:rPr kumimoji="1" lang="ja-JP" altLang="en-US" sz="2400" dirty="0"/>
                        <a:t>１４３</a:t>
                      </a:r>
                    </a:p>
                  </a:txBody>
                  <a:tcPr/>
                </a:tc>
                <a:tc>
                  <a:txBody>
                    <a:bodyPr/>
                    <a:lstStyle/>
                    <a:p>
                      <a:pPr algn="r"/>
                      <a:r>
                        <a:rPr kumimoji="1" lang="ja-JP" altLang="en-US" sz="2400" dirty="0"/>
                        <a:t>５</a:t>
                      </a:r>
                    </a:p>
                  </a:txBody>
                  <a:tcPr/>
                </a:tc>
                <a:tc>
                  <a:txBody>
                    <a:bodyPr/>
                    <a:lstStyle/>
                    <a:p>
                      <a:pPr algn="r"/>
                      <a:r>
                        <a:rPr kumimoji="1" lang="ja-JP" altLang="en-US" sz="2400" dirty="0"/>
                        <a:t>３</a:t>
                      </a:r>
                    </a:p>
                  </a:txBody>
                  <a:tcPr/>
                </a:tc>
                <a:tc>
                  <a:txBody>
                    <a:bodyPr/>
                    <a:lstStyle/>
                    <a:p>
                      <a:pPr algn="r"/>
                      <a:r>
                        <a:rPr kumimoji="1" lang="ja-JP" altLang="en-US" sz="2400" dirty="0">
                          <a:solidFill>
                            <a:srgbClr val="FF0000"/>
                          </a:solidFill>
                        </a:rPr>
                        <a:t>１４５</a:t>
                      </a:r>
                    </a:p>
                  </a:txBody>
                  <a:tcPr/>
                </a:tc>
                <a:extLst>
                  <a:ext uri="{0D108BD9-81ED-4DB2-BD59-A6C34878D82A}">
                    <a16:rowId xmlns:a16="http://schemas.microsoft.com/office/drawing/2014/main" val="548808912"/>
                  </a:ext>
                </a:extLst>
              </a:tr>
              <a:tr h="370840">
                <a:tc>
                  <a:txBody>
                    <a:bodyPr/>
                    <a:lstStyle/>
                    <a:p>
                      <a:pPr algn="ctr"/>
                      <a:r>
                        <a:rPr kumimoji="1" lang="ja-JP" altLang="en-US" sz="2400" dirty="0"/>
                        <a:t>賛助会員</a:t>
                      </a:r>
                    </a:p>
                  </a:txBody>
                  <a:tcPr/>
                </a:tc>
                <a:tc>
                  <a:txBody>
                    <a:bodyPr/>
                    <a:lstStyle/>
                    <a:p>
                      <a:pPr algn="r"/>
                      <a:r>
                        <a:rPr kumimoji="1" lang="ja-JP" altLang="en-US" sz="2400" dirty="0"/>
                        <a:t>４２</a:t>
                      </a:r>
                    </a:p>
                  </a:txBody>
                  <a:tcPr/>
                </a:tc>
                <a:tc>
                  <a:txBody>
                    <a:bodyPr/>
                    <a:lstStyle/>
                    <a:p>
                      <a:pPr algn="r"/>
                      <a:r>
                        <a:rPr kumimoji="1" lang="ja-JP" altLang="en-US" sz="2400" dirty="0"/>
                        <a:t>０</a:t>
                      </a:r>
                    </a:p>
                  </a:txBody>
                  <a:tcPr/>
                </a:tc>
                <a:tc>
                  <a:txBody>
                    <a:bodyPr/>
                    <a:lstStyle/>
                    <a:p>
                      <a:pPr algn="r"/>
                      <a:r>
                        <a:rPr kumimoji="1" lang="ja-JP" altLang="en-US" sz="2400" dirty="0"/>
                        <a:t>０</a:t>
                      </a:r>
                    </a:p>
                  </a:txBody>
                  <a:tcPr/>
                </a:tc>
                <a:tc>
                  <a:txBody>
                    <a:bodyPr/>
                    <a:lstStyle/>
                    <a:p>
                      <a:pPr algn="r"/>
                      <a:r>
                        <a:rPr kumimoji="1" lang="ja-JP" altLang="en-US" sz="2400" dirty="0">
                          <a:solidFill>
                            <a:srgbClr val="FF0000"/>
                          </a:solidFill>
                        </a:rPr>
                        <a:t>４２</a:t>
                      </a:r>
                    </a:p>
                  </a:txBody>
                  <a:tcPr/>
                </a:tc>
                <a:extLst>
                  <a:ext uri="{0D108BD9-81ED-4DB2-BD59-A6C34878D82A}">
                    <a16:rowId xmlns:a16="http://schemas.microsoft.com/office/drawing/2014/main" val="3920778212"/>
                  </a:ext>
                </a:extLst>
              </a:tr>
            </a:tbl>
          </a:graphicData>
        </a:graphic>
      </p:graphicFrame>
      <p:sp>
        <p:nvSpPr>
          <p:cNvPr id="5" name="正方形/長方形 4">
            <a:extLst>
              <a:ext uri="{FF2B5EF4-FFF2-40B4-BE49-F238E27FC236}">
                <a16:creationId xmlns:a16="http://schemas.microsoft.com/office/drawing/2014/main" id="{1CEFDF08-ECE5-E6D8-6F3C-714BCF30077C}"/>
              </a:ext>
            </a:extLst>
          </p:cNvPr>
          <p:cNvSpPr/>
          <p:nvPr/>
        </p:nvSpPr>
        <p:spPr>
          <a:xfrm>
            <a:off x="-540568" y="2797643"/>
            <a:ext cx="4320480"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dirty="0">
                <a:solidFill>
                  <a:schemeClr val="tx1"/>
                </a:solidFill>
              </a:rPr>
              <a:t>≪これまでの推移≫</a:t>
            </a:r>
            <a:endParaRPr kumimoji="1" lang="en-US" altLang="ja-JP" sz="2400" dirty="0">
              <a:solidFill>
                <a:schemeClr val="tx1"/>
              </a:solidFill>
            </a:endParaRPr>
          </a:p>
        </p:txBody>
      </p:sp>
      <p:graphicFrame>
        <p:nvGraphicFramePr>
          <p:cNvPr id="6" name="表 5">
            <a:extLst>
              <a:ext uri="{FF2B5EF4-FFF2-40B4-BE49-F238E27FC236}">
                <a16:creationId xmlns:a16="http://schemas.microsoft.com/office/drawing/2014/main" id="{F3848558-A91A-ABDE-22B5-F002217F9E6A}"/>
              </a:ext>
            </a:extLst>
          </p:cNvPr>
          <p:cNvGraphicFramePr>
            <a:graphicFrameLocks noGrp="1"/>
          </p:cNvGraphicFramePr>
          <p:nvPr>
            <p:extLst>
              <p:ext uri="{D42A27DB-BD31-4B8C-83A1-F6EECF244321}">
                <p14:modId xmlns:p14="http://schemas.microsoft.com/office/powerpoint/2010/main" val="3574736583"/>
              </p:ext>
            </p:extLst>
          </p:nvPr>
        </p:nvGraphicFramePr>
        <p:xfrm>
          <a:off x="611560" y="3301699"/>
          <a:ext cx="7920880" cy="3317240"/>
        </p:xfrm>
        <a:graphic>
          <a:graphicData uri="http://schemas.openxmlformats.org/drawingml/2006/table">
            <a:tbl>
              <a:tblPr firstRow="1" bandRow="1">
                <a:tableStyleId>{FABFCF23-3B69-468F-B69F-88F6DE6A72F2}</a:tableStyleId>
              </a:tblPr>
              <a:tblGrid>
                <a:gridCol w="1584176">
                  <a:extLst>
                    <a:ext uri="{9D8B030D-6E8A-4147-A177-3AD203B41FA5}">
                      <a16:colId xmlns:a16="http://schemas.microsoft.com/office/drawing/2014/main" val="498784995"/>
                    </a:ext>
                  </a:extLst>
                </a:gridCol>
                <a:gridCol w="749655">
                  <a:extLst>
                    <a:ext uri="{9D8B030D-6E8A-4147-A177-3AD203B41FA5}">
                      <a16:colId xmlns:a16="http://schemas.microsoft.com/office/drawing/2014/main" val="4146043444"/>
                    </a:ext>
                  </a:extLst>
                </a:gridCol>
                <a:gridCol w="707221">
                  <a:extLst>
                    <a:ext uri="{9D8B030D-6E8A-4147-A177-3AD203B41FA5}">
                      <a16:colId xmlns:a16="http://schemas.microsoft.com/office/drawing/2014/main" val="1409979009"/>
                    </a:ext>
                  </a:extLst>
                </a:gridCol>
                <a:gridCol w="1555887">
                  <a:extLst>
                    <a:ext uri="{9D8B030D-6E8A-4147-A177-3AD203B41FA5}">
                      <a16:colId xmlns:a16="http://schemas.microsoft.com/office/drawing/2014/main" val="820668978"/>
                    </a:ext>
                  </a:extLst>
                </a:gridCol>
                <a:gridCol w="947677">
                  <a:extLst>
                    <a:ext uri="{9D8B030D-6E8A-4147-A177-3AD203B41FA5}">
                      <a16:colId xmlns:a16="http://schemas.microsoft.com/office/drawing/2014/main" val="3241059758"/>
                    </a:ext>
                  </a:extLst>
                </a:gridCol>
                <a:gridCol w="792088">
                  <a:extLst>
                    <a:ext uri="{9D8B030D-6E8A-4147-A177-3AD203B41FA5}">
                      <a16:colId xmlns:a16="http://schemas.microsoft.com/office/drawing/2014/main" val="436314908"/>
                    </a:ext>
                  </a:extLst>
                </a:gridCol>
                <a:gridCol w="1584176">
                  <a:extLst>
                    <a:ext uri="{9D8B030D-6E8A-4147-A177-3AD203B41FA5}">
                      <a16:colId xmlns:a16="http://schemas.microsoft.com/office/drawing/2014/main" val="1303049114"/>
                    </a:ext>
                  </a:extLst>
                </a:gridCol>
              </a:tblGrid>
              <a:tr h="370840">
                <a:tc rowSpan="2">
                  <a:txBody>
                    <a:bodyPr/>
                    <a:lstStyle/>
                    <a:p>
                      <a:pPr algn="ctr"/>
                      <a:r>
                        <a:rPr kumimoji="1" lang="ja-JP" altLang="en-US" dirty="0"/>
                        <a:t>年　度</a:t>
                      </a:r>
                    </a:p>
                  </a:txBody>
                  <a:tcPr anchor="ctr"/>
                </a:tc>
                <a:tc gridSpan="3">
                  <a:txBody>
                    <a:bodyPr/>
                    <a:lstStyle/>
                    <a:p>
                      <a:pPr algn="ctr"/>
                      <a:r>
                        <a:rPr kumimoji="1" lang="ja-JP" altLang="en-US" dirty="0"/>
                        <a:t>正会員</a:t>
                      </a:r>
                    </a:p>
                  </a:txBody>
                  <a:tcPr/>
                </a:tc>
                <a:tc hMerge="1">
                  <a:txBody>
                    <a:bodyPr/>
                    <a:lstStyle/>
                    <a:p>
                      <a:endParaRPr kumimoji="1" lang="ja-JP" altLang="en-US" dirty="0"/>
                    </a:p>
                  </a:txBody>
                  <a:tcPr/>
                </a:tc>
                <a:tc hMerge="1">
                  <a:txBody>
                    <a:bodyPr/>
                    <a:lstStyle/>
                    <a:p>
                      <a:endParaRPr kumimoji="1" lang="ja-JP" altLang="en-US" dirty="0"/>
                    </a:p>
                  </a:txBody>
                  <a:tcPr/>
                </a:tc>
                <a:tc gridSpan="3">
                  <a:txBody>
                    <a:bodyPr/>
                    <a:lstStyle/>
                    <a:p>
                      <a:pPr algn="ctr"/>
                      <a:r>
                        <a:rPr kumimoji="1" lang="ja-JP" altLang="en-US" dirty="0"/>
                        <a:t>賛助会員</a:t>
                      </a:r>
                    </a:p>
                  </a:txBody>
                  <a:tcP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a16="http://schemas.microsoft.com/office/drawing/2014/main" val="767154043"/>
                  </a:ext>
                </a:extLst>
              </a:tr>
              <a:tr h="370840">
                <a:tc vMerge="1">
                  <a:txBody>
                    <a:bodyPr/>
                    <a:lstStyle/>
                    <a:p>
                      <a:endParaRPr kumimoji="1" lang="ja-JP" altLang="en-US" dirty="0"/>
                    </a:p>
                  </a:txBody>
                  <a:tcPr/>
                </a:tc>
                <a:tc>
                  <a:txBody>
                    <a:bodyPr/>
                    <a:lstStyle/>
                    <a:p>
                      <a:pPr algn="ctr"/>
                      <a:r>
                        <a:rPr kumimoji="1" lang="ja-JP" altLang="en-US" dirty="0"/>
                        <a:t>加入</a:t>
                      </a:r>
                    </a:p>
                  </a:txBody>
                  <a:tcPr/>
                </a:tc>
                <a:tc>
                  <a:txBody>
                    <a:bodyPr/>
                    <a:lstStyle/>
                    <a:p>
                      <a:pPr algn="ctr"/>
                      <a:r>
                        <a:rPr kumimoji="1" lang="ja-JP" altLang="en-US" dirty="0"/>
                        <a:t>脱退</a:t>
                      </a:r>
                    </a:p>
                  </a:txBody>
                  <a:tcPr/>
                </a:tc>
                <a:tc>
                  <a:txBody>
                    <a:bodyPr/>
                    <a:lstStyle/>
                    <a:p>
                      <a:pPr algn="ctr"/>
                      <a:r>
                        <a:rPr kumimoji="1" lang="ja-JP" altLang="en-US" dirty="0"/>
                        <a:t>年度末会員数</a:t>
                      </a:r>
                    </a:p>
                  </a:txBody>
                  <a:tcPr/>
                </a:tc>
                <a:tc>
                  <a:txBody>
                    <a:bodyPr/>
                    <a:lstStyle/>
                    <a:p>
                      <a:pPr algn="ctr"/>
                      <a:r>
                        <a:rPr kumimoji="1" lang="ja-JP" altLang="en-US" dirty="0"/>
                        <a:t>加入</a:t>
                      </a:r>
                    </a:p>
                  </a:txBody>
                  <a:tcPr/>
                </a:tc>
                <a:tc>
                  <a:txBody>
                    <a:bodyPr/>
                    <a:lstStyle/>
                    <a:p>
                      <a:pPr algn="ctr"/>
                      <a:r>
                        <a:rPr kumimoji="1" lang="ja-JP" altLang="en-US" dirty="0"/>
                        <a:t>脱退</a:t>
                      </a:r>
                    </a:p>
                  </a:txBody>
                  <a:tcPr/>
                </a:tc>
                <a:tc>
                  <a:txBody>
                    <a:bodyPr/>
                    <a:lstStyle/>
                    <a:p>
                      <a:pPr algn="ctr"/>
                      <a:r>
                        <a:rPr kumimoji="1" lang="ja-JP" altLang="en-US" dirty="0"/>
                        <a:t>年度末会員数</a:t>
                      </a:r>
                    </a:p>
                  </a:txBody>
                  <a:tcPr/>
                </a:tc>
                <a:extLst>
                  <a:ext uri="{0D108BD9-81ED-4DB2-BD59-A6C34878D82A}">
                    <a16:rowId xmlns:a16="http://schemas.microsoft.com/office/drawing/2014/main" val="1178200727"/>
                  </a:ext>
                </a:extLst>
              </a:tr>
              <a:tr h="370840">
                <a:tc>
                  <a:txBody>
                    <a:bodyPr/>
                    <a:lstStyle/>
                    <a:p>
                      <a:r>
                        <a:rPr kumimoji="1" lang="ja-JP" altLang="en-US" dirty="0"/>
                        <a:t>令和元年度</a:t>
                      </a:r>
                    </a:p>
                  </a:txBody>
                  <a:tcPr/>
                </a:tc>
                <a:tc>
                  <a:txBody>
                    <a:bodyPr/>
                    <a:lstStyle/>
                    <a:p>
                      <a:pPr algn="r"/>
                      <a:r>
                        <a:rPr kumimoji="1" lang="ja-JP" altLang="en-US" dirty="0"/>
                        <a:t>６</a:t>
                      </a:r>
                    </a:p>
                  </a:txBody>
                  <a:tcPr/>
                </a:tc>
                <a:tc>
                  <a:txBody>
                    <a:bodyPr/>
                    <a:lstStyle/>
                    <a:p>
                      <a:pPr algn="r"/>
                      <a:r>
                        <a:rPr kumimoji="1" lang="ja-JP" altLang="en-US" dirty="0"/>
                        <a:t>７</a:t>
                      </a:r>
                    </a:p>
                  </a:txBody>
                  <a:tcPr/>
                </a:tc>
                <a:tc>
                  <a:txBody>
                    <a:bodyPr/>
                    <a:lstStyle/>
                    <a:p>
                      <a:pPr algn="r"/>
                      <a:r>
                        <a:rPr kumimoji="1" lang="ja-JP" altLang="en-US" dirty="0"/>
                        <a:t>１３３</a:t>
                      </a:r>
                    </a:p>
                  </a:txBody>
                  <a:tcPr>
                    <a:solidFill>
                      <a:schemeClr val="accent5">
                        <a:lumMod val="40000"/>
                        <a:lumOff val="60000"/>
                      </a:schemeClr>
                    </a:solidFill>
                  </a:tcPr>
                </a:tc>
                <a:tc>
                  <a:txBody>
                    <a:bodyPr/>
                    <a:lstStyle/>
                    <a:p>
                      <a:pPr algn="r"/>
                      <a:r>
                        <a:rPr kumimoji="1" lang="ja-JP" altLang="en-US" dirty="0"/>
                        <a:t>０</a:t>
                      </a:r>
                    </a:p>
                  </a:txBody>
                  <a:tcPr/>
                </a:tc>
                <a:tc>
                  <a:txBody>
                    <a:bodyPr/>
                    <a:lstStyle/>
                    <a:p>
                      <a:pPr algn="r"/>
                      <a:r>
                        <a:rPr kumimoji="1" lang="ja-JP" altLang="en-US" dirty="0"/>
                        <a:t>０</a:t>
                      </a:r>
                    </a:p>
                  </a:txBody>
                  <a:tcPr/>
                </a:tc>
                <a:tc>
                  <a:txBody>
                    <a:bodyPr/>
                    <a:lstStyle/>
                    <a:p>
                      <a:pPr algn="r"/>
                      <a:r>
                        <a:rPr kumimoji="1" lang="ja-JP" altLang="en-US" dirty="0"/>
                        <a:t>２５</a:t>
                      </a:r>
                    </a:p>
                  </a:txBody>
                  <a:tcPr>
                    <a:solidFill>
                      <a:schemeClr val="accent5">
                        <a:lumMod val="40000"/>
                        <a:lumOff val="60000"/>
                      </a:schemeClr>
                    </a:solidFill>
                  </a:tcPr>
                </a:tc>
                <a:extLst>
                  <a:ext uri="{0D108BD9-81ED-4DB2-BD59-A6C34878D82A}">
                    <a16:rowId xmlns:a16="http://schemas.microsoft.com/office/drawing/2014/main" val="1642625656"/>
                  </a:ext>
                </a:extLst>
              </a:tr>
              <a:tr h="370840">
                <a:tc>
                  <a:txBody>
                    <a:bodyPr/>
                    <a:lstStyle/>
                    <a:p>
                      <a:r>
                        <a:rPr kumimoji="1" lang="ja-JP" altLang="en-US" dirty="0"/>
                        <a:t>令和２年度</a:t>
                      </a:r>
                    </a:p>
                  </a:txBody>
                  <a:tcPr/>
                </a:tc>
                <a:tc>
                  <a:txBody>
                    <a:bodyPr/>
                    <a:lstStyle/>
                    <a:p>
                      <a:pPr algn="r"/>
                      <a:r>
                        <a:rPr kumimoji="1" lang="ja-JP" altLang="en-US" dirty="0"/>
                        <a:t>４</a:t>
                      </a:r>
                    </a:p>
                  </a:txBody>
                  <a:tcPr/>
                </a:tc>
                <a:tc>
                  <a:txBody>
                    <a:bodyPr/>
                    <a:lstStyle/>
                    <a:p>
                      <a:pPr algn="r"/>
                      <a:r>
                        <a:rPr kumimoji="1" lang="ja-JP" altLang="en-US" dirty="0"/>
                        <a:t>３</a:t>
                      </a:r>
                    </a:p>
                  </a:txBody>
                  <a:tcPr/>
                </a:tc>
                <a:tc>
                  <a:txBody>
                    <a:bodyPr/>
                    <a:lstStyle/>
                    <a:p>
                      <a:pPr algn="r"/>
                      <a:r>
                        <a:rPr kumimoji="1" lang="ja-JP" altLang="en-US" dirty="0"/>
                        <a:t>１３４</a:t>
                      </a:r>
                    </a:p>
                  </a:txBody>
                  <a:tcPr>
                    <a:solidFill>
                      <a:schemeClr val="accent5">
                        <a:lumMod val="40000"/>
                        <a:lumOff val="60000"/>
                      </a:schemeClr>
                    </a:solidFill>
                  </a:tcPr>
                </a:tc>
                <a:tc>
                  <a:txBody>
                    <a:bodyPr/>
                    <a:lstStyle/>
                    <a:p>
                      <a:pPr algn="r"/>
                      <a:r>
                        <a:rPr kumimoji="1" lang="ja-JP" altLang="en-US" dirty="0"/>
                        <a:t>９</a:t>
                      </a:r>
                    </a:p>
                  </a:txBody>
                  <a:tcPr/>
                </a:tc>
                <a:tc>
                  <a:txBody>
                    <a:bodyPr/>
                    <a:lstStyle/>
                    <a:p>
                      <a:pPr algn="r"/>
                      <a:r>
                        <a:rPr kumimoji="1" lang="ja-JP" altLang="en-US" dirty="0"/>
                        <a:t>０</a:t>
                      </a:r>
                    </a:p>
                  </a:txBody>
                  <a:tcPr/>
                </a:tc>
                <a:tc>
                  <a:txBody>
                    <a:bodyPr/>
                    <a:lstStyle/>
                    <a:p>
                      <a:pPr algn="r"/>
                      <a:r>
                        <a:rPr kumimoji="1" lang="ja-JP" altLang="en-US" dirty="0"/>
                        <a:t>３４</a:t>
                      </a:r>
                    </a:p>
                  </a:txBody>
                  <a:tcPr>
                    <a:solidFill>
                      <a:schemeClr val="accent5">
                        <a:lumMod val="40000"/>
                        <a:lumOff val="60000"/>
                      </a:schemeClr>
                    </a:solidFill>
                  </a:tcPr>
                </a:tc>
                <a:extLst>
                  <a:ext uri="{0D108BD9-81ED-4DB2-BD59-A6C34878D82A}">
                    <a16:rowId xmlns:a16="http://schemas.microsoft.com/office/drawing/2014/main" val="3081974237"/>
                  </a:ext>
                </a:extLst>
              </a:tr>
              <a:tr h="370840">
                <a:tc>
                  <a:txBody>
                    <a:bodyPr/>
                    <a:lstStyle/>
                    <a:p>
                      <a:r>
                        <a:rPr kumimoji="1" lang="ja-JP" altLang="en-US" dirty="0"/>
                        <a:t>令和３年度</a:t>
                      </a:r>
                    </a:p>
                  </a:txBody>
                  <a:tcPr/>
                </a:tc>
                <a:tc>
                  <a:txBody>
                    <a:bodyPr/>
                    <a:lstStyle/>
                    <a:p>
                      <a:pPr algn="r"/>
                      <a:r>
                        <a:rPr kumimoji="1" lang="ja-JP" altLang="en-US" dirty="0"/>
                        <a:t>１０</a:t>
                      </a:r>
                    </a:p>
                  </a:txBody>
                  <a:tcPr/>
                </a:tc>
                <a:tc>
                  <a:txBody>
                    <a:bodyPr/>
                    <a:lstStyle/>
                    <a:p>
                      <a:pPr algn="r"/>
                      <a:r>
                        <a:rPr kumimoji="1" lang="ja-JP" altLang="en-US" dirty="0"/>
                        <a:t>３</a:t>
                      </a:r>
                    </a:p>
                  </a:txBody>
                  <a:tcPr/>
                </a:tc>
                <a:tc>
                  <a:txBody>
                    <a:bodyPr/>
                    <a:lstStyle/>
                    <a:p>
                      <a:pPr algn="r"/>
                      <a:r>
                        <a:rPr kumimoji="1" lang="ja-JP" altLang="en-US" dirty="0"/>
                        <a:t>１４１</a:t>
                      </a:r>
                    </a:p>
                  </a:txBody>
                  <a:tcPr>
                    <a:solidFill>
                      <a:schemeClr val="accent5">
                        <a:lumMod val="40000"/>
                        <a:lumOff val="60000"/>
                      </a:schemeClr>
                    </a:solidFill>
                  </a:tcPr>
                </a:tc>
                <a:tc>
                  <a:txBody>
                    <a:bodyPr/>
                    <a:lstStyle/>
                    <a:p>
                      <a:pPr algn="r"/>
                      <a:r>
                        <a:rPr kumimoji="1" lang="ja-JP" altLang="en-US" dirty="0"/>
                        <a:t>４</a:t>
                      </a:r>
                    </a:p>
                  </a:txBody>
                  <a:tcPr/>
                </a:tc>
                <a:tc>
                  <a:txBody>
                    <a:bodyPr/>
                    <a:lstStyle/>
                    <a:p>
                      <a:pPr algn="r"/>
                      <a:r>
                        <a:rPr kumimoji="1" lang="ja-JP" altLang="en-US" dirty="0"/>
                        <a:t>０</a:t>
                      </a:r>
                    </a:p>
                  </a:txBody>
                  <a:tcPr/>
                </a:tc>
                <a:tc>
                  <a:txBody>
                    <a:bodyPr/>
                    <a:lstStyle/>
                    <a:p>
                      <a:pPr algn="r"/>
                      <a:r>
                        <a:rPr kumimoji="1" lang="ja-JP" altLang="en-US" dirty="0"/>
                        <a:t>３８</a:t>
                      </a:r>
                    </a:p>
                  </a:txBody>
                  <a:tcPr>
                    <a:solidFill>
                      <a:schemeClr val="accent5">
                        <a:lumMod val="40000"/>
                        <a:lumOff val="60000"/>
                      </a:schemeClr>
                    </a:solidFill>
                  </a:tcPr>
                </a:tc>
                <a:extLst>
                  <a:ext uri="{0D108BD9-81ED-4DB2-BD59-A6C34878D82A}">
                    <a16:rowId xmlns:a16="http://schemas.microsoft.com/office/drawing/2014/main" val="1466328627"/>
                  </a:ext>
                </a:extLst>
              </a:tr>
              <a:tr h="185420">
                <a:tc>
                  <a:txBody>
                    <a:bodyPr/>
                    <a:lstStyle/>
                    <a:p>
                      <a:r>
                        <a:rPr kumimoji="1" lang="ja-JP" altLang="en-US" dirty="0"/>
                        <a:t>令和４年度</a:t>
                      </a:r>
                    </a:p>
                  </a:txBody>
                  <a:tcPr/>
                </a:tc>
                <a:tc>
                  <a:txBody>
                    <a:bodyPr/>
                    <a:lstStyle/>
                    <a:p>
                      <a:pPr algn="r"/>
                      <a:r>
                        <a:rPr kumimoji="1" lang="ja-JP" altLang="en-US" dirty="0"/>
                        <a:t>４</a:t>
                      </a:r>
                    </a:p>
                  </a:txBody>
                  <a:tcPr/>
                </a:tc>
                <a:tc>
                  <a:txBody>
                    <a:bodyPr/>
                    <a:lstStyle/>
                    <a:p>
                      <a:pPr algn="r"/>
                      <a:r>
                        <a:rPr kumimoji="1" lang="ja-JP" altLang="en-US" dirty="0"/>
                        <a:t>３</a:t>
                      </a:r>
                    </a:p>
                  </a:txBody>
                  <a:tcPr/>
                </a:tc>
                <a:tc>
                  <a:txBody>
                    <a:bodyPr/>
                    <a:lstStyle/>
                    <a:p>
                      <a:pPr algn="r"/>
                      <a:r>
                        <a:rPr kumimoji="1" lang="ja-JP" altLang="en-US" dirty="0"/>
                        <a:t>１４２</a:t>
                      </a:r>
                    </a:p>
                  </a:txBody>
                  <a:tcPr>
                    <a:solidFill>
                      <a:schemeClr val="accent5">
                        <a:lumMod val="40000"/>
                        <a:lumOff val="60000"/>
                      </a:schemeClr>
                    </a:solidFill>
                  </a:tcPr>
                </a:tc>
                <a:tc>
                  <a:txBody>
                    <a:bodyPr/>
                    <a:lstStyle/>
                    <a:p>
                      <a:pPr algn="r"/>
                      <a:r>
                        <a:rPr kumimoji="1" lang="ja-JP" altLang="en-US" dirty="0"/>
                        <a:t>２</a:t>
                      </a:r>
                    </a:p>
                  </a:txBody>
                  <a:tcPr/>
                </a:tc>
                <a:tc>
                  <a:txBody>
                    <a:bodyPr/>
                    <a:lstStyle/>
                    <a:p>
                      <a:pPr algn="r"/>
                      <a:r>
                        <a:rPr kumimoji="1" lang="ja-JP" altLang="en-US" dirty="0"/>
                        <a:t>０</a:t>
                      </a:r>
                    </a:p>
                  </a:txBody>
                  <a:tcPr/>
                </a:tc>
                <a:tc>
                  <a:txBody>
                    <a:bodyPr/>
                    <a:lstStyle/>
                    <a:p>
                      <a:pPr algn="r"/>
                      <a:r>
                        <a:rPr kumimoji="1" lang="ja-JP" altLang="en-US" dirty="0"/>
                        <a:t>４０</a:t>
                      </a:r>
                    </a:p>
                  </a:txBody>
                  <a:tcPr>
                    <a:solidFill>
                      <a:schemeClr val="accent5">
                        <a:lumMod val="40000"/>
                        <a:lumOff val="60000"/>
                      </a:schemeClr>
                    </a:solidFill>
                  </a:tcPr>
                </a:tc>
                <a:extLst>
                  <a:ext uri="{0D108BD9-81ED-4DB2-BD59-A6C34878D82A}">
                    <a16:rowId xmlns:a16="http://schemas.microsoft.com/office/drawing/2014/main" val="461185185"/>
                  </a:ext>
                </a:extLst>
              </a:tr>
              <a:tr h="182880">
                <a:tc>
                  <a:txBody>
                    <a:bodyPr/>
                    <a:lstStyle/>
                    <a:p>
                      <a:r>
                        <a:rPr kumimoji="1" lang="ja-JP" altLang="en-US" dirty="0"/>
                        <a:t>令和５年度</a:t>
                      </a:r>
                    </a:p>
                  </a:txBody>
                  <a:tcPr/>
                </a:tc>
                <a:tc>
                  <a:txBody>
                    <a:bodyPr/>
                    <a:lstStyle/>
                    <a:p>
                      <a:pPr algn="r"/>
                      <a:r>
                        <a:rPr kumimoji="1" lang="ja-JP" altLang="en-US" dirty="0"/>
                        <a:t>６</a:t>
                      </a:r>
                    </a:p>
                  </a:txBody>
                  <a:tcPr/>
                </a:tc>
                <a:tc>
                  <a:txBody>
                    <a:bodyPr/>
                    <a:lstStyle/>
                    <a:p>
                      <a:pPr algn="r"/>
                      <a:r>
                        <a:rPr kumimoji="1" lang="ja-JP" altLang="en-US" dirty="0"/>
                        <a:t>１</a:t>
                      </a:r>
                    </a:p>
                  </a:txBody>
                  <a:tcPr/>
                </a:tc>
                <a:tc>
                  <a:txBody>
                    <a:bodyPr/>
                    <a:lstStyle/>
                    <a:p>
                      <a:pPr algn="r"/>
                      <a:r>
                        <a:rPr kumimoji="1" lang="ja-JP" altLang="en-US" dirty="0"/>
                        <a:t>１４７</a:t>
                      </a:r>
                    </a:p>
                  </a:txBody>
                  <a:tcPr>
                    <a:solidFill>
                      <a:schemeClr val="accent5">
                        <a:lumMod val="40000"/>
                        <a:lumOff val="60000"/>
                      </a:schemeClr>
                    </a:solidFill>
                  </a:tcPr>
                </a:tc>
                <a:tc>
                  <a:txBody>
                    <a:bodyPr/>
                    <a:lstStyle/>
                    <a:p>
                      <a:pPr algn="r"/>
                      <a:r>
                        <a:rPr kumimoji="1" lang="ja-JP" altLang="en-US" dirty="0"/>
                        <a:t>１</a:t>
                      </a:r>
                    </a:p>
                  </a:txBody>
                  <a:tcPr/>
                </a:tc>
                <a:tc>
                  <a:txBody>
                    <a:bodyPr/>
                    <a:lstStyle/>
                    <a:p>
                      <a:pPr algn="r"/>
                      <a:r>
                        <a:rPr kumimoji="1" lang="ja-JP" altLang="en-US" dirty="0"/>
                        <a:t>０</a:t>
                      </a:r>
                    </a:p>
                  </a:txBody>
                  <a:tcPr/>
                </a:tc>
                <a:tc>
                  <a:txBody>
                    <a:bodyPr/>
                    <a:lstStyle/>
                    <a:p>
                      <a:pPr algn="r"/>
                      <a:r>
                        <a:rPr kumimoji="1" lang="ja-JP" altLang="en-US" dirty="0"/>
                        <a:t>４１</a:t>
                      </a:r>
                    </a:p>
                  </a:txBody>
                  <a:tcPr>
                    <a:solidFill>
                      <a:schemeClr val="accent5">
                        <a:lumMod val="40000"/>
                        <a:lumOff val="60000"/>
                      </a:schemeClr>
                    </a:solidFill>
                  </a:tcPr>
                </a:tc>
                <a:extLst>
                  <a:ext uri="{0D108BD9-81ED-4DB2-BD59-A6C34878D82A}">
                    <a16:rowId xmlns:a16="http://schemas.microsoft.com/office/drawing/2014/main" val="3979737535"/>
                  </a:ext>
                </a:extLst>
              </a:tr>
              <a:tr h="182880">
                <a:tc>
                  <a:txBody>
                    <a:bodyPr/>
                    <a:lstStyle/>
                    <a:p>
                      <a:r>
                        <a:rPr kumimoji="1" lang="ja-JP" altLang="en-US" dirty="0"/>
                        <a:t>令和６年度</a:t>
                      </a:r>
                    </a:p>
                  </a:txBody>
                  <a:tcPr/>
                </a:tc>
                <a:tc>
                  <a:txBody>
                    <a:bodyPr/>
                    <a:lstStyle/>
                    <a:p>
                      <a:pPr algn="r"/>
                      <a:r>
                        <a:rPr kumimoji="1" lang="ja-JP" altLang="en-US" dirty="0"/>
                        <a:t>４</a:t>
                      </a:r>
                    </a:p>
                  </a:txBody>
                  <a:tcPr/>
                </a:tc>
                <a:tc>
                  <a:txBody>
                    <a:bodyPr/>
                    <a:lstStyle/>
                    <a:p>
                      <a:pPr algn="r"/>
                      <a:r>
                        <a:rPr kumimoji="1" lang="ja-JP" altLang="en-US" dirty="0"/>
                        <a:t>８</a:t>
                      </a:r>
                    </a:p>
                  </a:txBody>
                  <a:tcPr/>
                </a:tc>
                <a:tc>
                  <a:txBody>
                    <a:bodyPr/>
                    <a:lstStyle/>
                    <a:p>
                      <a:pPr algn="r"/>
                      <a:r>
                        <a:rPr kumimoji="1" lang="ja-JP" altLang="en-US" dirty="0"/>
                        <a:t>１４３</a:t>
                      </a:r>
                    </a:p>
                  </a:txBody>
                  <a:tcPr>
                    <a:solidFill>
                      <a:schemeClr val="accent5">
                        <a:lumMod val="40000"/>
                        <a:lumOff val="60000"/>
                      </a:schemeClr>
                    </a:solidFill>
                  </a:tcPr>
                </a:tc>
                <a:tc>
                  <a:txBody>
                    <a:bodyPr/>
                    <a:lstStyle/>
                    <a:p>
                      <a:pPr algn="r"/>
                      <a:r>
                        <a:rPr kumimoji="1" lang="ja-JP" altLang="en-US" dirty="0"/>
                        <a:t>１</a:t>
                      </a:r>
                    </a:p>
                  </a:txBody>
                  <a:tcPr/>
                </a:tc>
                <a:tc>
                  <a:txBody>
                    <a:bodyPr/>
                    <a:lstStyle/>
                    <a:p>
                      <a:pPr algn="r"/>
                      <a:r>
                        <a:rPr kumimoji="1" lang="ja-JP" altLang="en-US" dirty="0"/>
                        <a:t>０</a:t>
                      </a:r>
                    </a:p>
                  </a:txBody>
                  <a:tcPr/>
                </a:tc>
                <a:tc>
                  <a:txBody>
                    <a:bodyPr/>
                    <a:lstStyle/>
                    <a:p>
                      <a:pPr algn="r"/>
                      <a:r>
                        <a:rPr kumimoji="1" lang="ja-JP" altLang="en-US" dirty="0"/>
                        <a:t>４２</a:t>
                      </a:r>
                    </a:p>
                  </a:txBody>
                  <a:tcPr>
                    <a:solidFill>
                      <a:schemeClr val="accent5">
                        <a:lumMod val="40000"/>
                        <a:lumOff val="60000"/>
                      </a:schemeClr>
                    </a:solidFill>
                  </a:tcPr>
                </a:tc>
                <a:extLst>
                  <a:ext uri="{0D108BD9-81ED-4DB2-BD59-A6C34878D82A}">
                    <a16:rowId xmlns:a16="http://schemas.microsoft.com/office/drawing/2014/main" val="228152971"/>
                  </a:ext>
                </a:extLst>
              </a:tr>
              <a:tr h="182880">
                <a:tc>
                  <a:txBody>
                    <a:bodyPr/>
                    <a:lstStyle/>
                    <a:p>
                      <a:r>
                        <a:rPr kumimoji="1" lang="ja-JP" altLang="en-US" dirty="0"/>
                        <a:t>令和７年度</a:t>
                      </a:r>
                    </a:p>
                  </a:txBody>
                  <a:tcPr/>
                </a:tc>
                <a:tc>
                  <a:txBody>
                    <a:bodyPr/>
                    <a:lstStyle/>
                    <a:p>
                      <a:pPr algn="r"/>
                      <a:r>
                        <a:rPr kumimoji="1" lang="ja-JP" altLang="en-US" dirty="0"/>
                        <a:t>５</a:t>
                      </a:r>
                    </a:p>
                  </a:txBody>
                  <a:tcPr/>
                </a:tc>
                <a:tc>
                  <a:txBody>
                    <a:bodyPr/>
                    <a:lstStyle/>
                    <a:p>
                      <a:pPr algn="r"/>
                      <a:r>
                        <a:rPr kumimoji="1" lang="ja-JP" altLang="en-US" dirty="0"/>
                        <a:t>３</a:t>
                      </a:r>
                    </a:p>
                  </a:txBody>
                  <a:tcPr/>
                </a:tc>
                <a:tc>
                  <a:txBody>
                    <a:bodyPr/>
                    <a:lstStyle/>
                    <a:p>
                      <a:pPr algn="r"/>
                      <a:r>
                        <a:rPr kumimoji="1" lang="ja-JP" altLang="en-US" dirty="0"/>
                        <a:t>１４５</a:t>
                      </a:r>
                    </a:p>
                  </a:txBody>
                  <a:tcPr>
                    <a:solidFill>
                      <a:schemeClr val="accent5">
                        <a:lumMod val="40000"/>
                        <a:lumOff val="60000"/>
                      </a:schemeClr>
                    </a:solidFill>
                  </a:tcPr>
                </a:tc>
                <a:tc>
                  <a:txBody>
                    <a:bodyPr/>
                    <a:lstStyle/>
                    <a:p>
                      <a:pPr algn="r"/>
                      <a:r>
                        <a:rPr kumimoji="1" lang="ja-JP" altLang="en-US" dirty="0"/>
                        <a:t>０</a:t>
                      </a:r>
                    </a:p>
                  </a:txBody>
                  <a:tcPr/>
                </a:tc>
                <a:tc>
                  <a:txBody>
                    <a:bodyPr/>
                    <a:lstStyle/>
                    <a:p>
                      <a:pPr algn="r"/>
                      <a:r>
                        <a:rPr kumimoji="1" lang="ja-JP" altLang="en-US" dirty="0"/>
                        <a:t>０</a:t>
                      </a:r>
                    </a:p>
                  </a:txBody>
                  <a:tcPr/>
                </a:tc>
                <a:tc>
                  <a:txBody>
                    <a:bodyPr/>
                    <a:lstStyle/>
                    <a:p>
                      <a:pPr algn="r"/>
                      <a:r>
                        <a:rPr kumimoji="1" lang="ja-JP" altLang="en-US" dirty="0"/>
                        <a:t>４２</a:t>
                      </a:r>
                    </a:p>
                  </a:txBody>
                  <a:tcPr>
                    <a:solidFill>
                      <a:schemeClr val="accent5">
                        <a:lumMod val="40000"/>
                        <a:lumOff val="60000"/>
                      </a:schemeClr>
                    </a:solidFill>
                  </a:tcPr>
                </a:tc>
                <a:extLst>
                  <a:ext uri="{0D108BD9-81ED-4DB2-BD59-A6C34878D82A}">
                    <a16:rowId xmlns:a16="http://schemas.microsoft.com/office/drawing/2014/main" val="3479529074"/>
                  </a:ext>
                </a:extLst>
              </a:tr>
            </a:tbl>
          </a:graphicData>
        </a:graphic>
      </p:graphicFrame>
      <p:sp>
        <p:nvSpPr>
          <p:cNvPr id="7" name="正方形/長方形 6">
            <a:extLst>
              <a:ext uri="{FF2B5EF4-FFF2-40B4-BE49-F238E27FC236}">
                <a16:creationId xmlns:a16="http://schemas.microsoft.com/office/drawing/2014/main" id="{91BF32E0-80DC-5FBB-EF55-6C79DC4C772D}"/>
              </a:ext>
            </a:extLst>
          </p:cNvPr>
          <p:cNvSpPr/>
          <p:nvPr/>
        </p:nvSpPr>
        <p:spPr>
          <a:xfrm>
            <a:off x="3995936" y="404664"/>
            <a:ext cx="4320480"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tx1"/>
                </a:solidFill>
              </a:rPr>
              <a:t>令和８年１月２０日現在</a:t>
            </a:r>
            <a:endParaRPr kumimoji="1" lang="en-US" altLang="ja-JP" sz="2000" dirty="0">
              <a:solidFill>
                <a:schemeClr val="tx1"/>
              </a:solidFill>
            </a:endParaRPr>
          </a:p>
        </p:txBody>
      </p:sp>
    </p:spTree>
    <p:extLst>
      <p:ext uri="{BB962C8B-B14F-4D97-AF65-F5344CB8AC3E}">
        <p14:creationId xmlns:p14="http://schemas.microsoft.com/office/powerpoint/2010/main" val="3333405889"/>
      </p:ext>
    </p:extLst>
  </p:cSld>
  <p:clrMapOvr>
    <a:masterClrMapping/>
  </p:clrMapOvr>
  <mc:AlternateContent xmlns:mc="http://schemas.openxmlformats.org/markup-compatibility/2006" xmlns:p14="http://schemas.microsoft.com/office/powerpoint/2010/main">
    <mc:Choice Requires="p14">
      <p:transition spd="slow" p14:dur="2000" advTm="18792"/>
    </mc:Choice>
    <mc:Fallback xmlns="">
      <p:transition spd="slow" advTm="187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1500"/>
                            </p:stCondLst>
                            <p:childTnLst>
                              <p:par>
                                <p:cTn id="12" presetID="10" presetClass="entr" presetSubtype="0" fill="hold" nodeType="afterEffect">
                                  <p:stCondLst>
                                    <p:cond delay="20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4000"/>
                            </p:stCondLst>
                            <p:childTnLst>
                              <p:par>
                                <p:cTn id="16" presetID="1" presetClass="entr" presetSubtype="0" fill="hold" grpId="0" nodeType="afterEffect">
                                  <p:stCondLst>
                                    <p:cond delay="1500"/>
                                  </p:stCondLst>
                                  <p:childTnLst>
                                    <p:set>
                                      <p:cBhvr>
                                        <p:cTn id="17" dur="1" fill="hold">
                                          <p:stCondLst>
                                            <p:cond delay="0"/>
                                          </p:stCondLst>
                                        </p:cTn>
                                        <p:tgtEl>
                                          <p:spTgt spid="5"/>
                                        </p:tgtEl>
                                        <p:attrNameLst>
                                          <p:attrName>style.visibility</p:attrName>
                                        </p:attrNameLst>
                                      </p:cBhvr>
                                      <p:to>
                                        <p:strVal val="visible"/>
                                      </p:to>
                                    </p:set>
                                  </p:childTnLst>
                                </p:cTn>
                              </p:par>
                            </p:childTnLst>
                          </p:cTn>
                        </p:par>
                        <p:par>
                          <p:cTn id="18" fill="hold">
                            <p:stCondLst>
                              <p:cond delay="5500"/>
                            </p:stCondLst>
                            <p:childTnLst>
                              <p:par>
                                <p:cTn id="19" presetID="10" presetClass="entr" presetSubtype="0" fill="hold" nodeType="afterEffect">
                                  <p:stCondLst>
                                    <p:cond delay="15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9E72151-3828-536F-1CE2-BA946E752698}"/>
              </a:ext>
            </a:extLst>
          </p:cNvPr>
          <p:cNvSpPr>
            <a:spLocks noGrp="1"/>
          </p:cNvSpPr>
          <p:nvPr>
            <p:ph type="sldNum" sz="quarter" idx="12"/>
          </p:nvPr>
        </p:nvSpPr>
        <p:spPr/>
        <p:txBody>
          <a:bodyPr/>
          <a:lstStyle/>
          <a:p>
            <a:fld id="{A28D1494-D2DE-467F-9956-DBFBACA736A0}" type="slidenum">
              <a:rPr kumimoji="1" lang="ja-JP" altLang="en-US" smtClean="0"/>
              <a:pPr/>
              <a:t>5</a:t>
            </a:fld>
            <a:endParaRPr kumimoji="1" lang="ja-JP" altLang="en-US"/>
          </a:p>
        </p:txBody>
      </p:sp>
      <p:sp>
        <p:nvSpPr>
          <p:cNvPr id="3" name="テキスト ボックス 2">
            <a:extLst>
              <a:ext uri="{FF2B5EF4-FFF2-40B4-BE49-F238E27FC236}">
                <a16:creationId xmlns:a16="http://schemas.microsoft.com/office/drawing/2014/main" id="{6221644A-BC09-D6FA-4FE7-6DFE35F0D381}"/>
              </a:ext>
            </a:extLst>
          </p:cNvPr>
          <p:cNvSpPr txBox="1"/>
          <p:nvPr/>
        </p:nvSpPr>
        <p:spPr>
          <a:xfrm>
            <a:off x="0" y="33299"/>
            <a:ext cx="4104456" cy="584775"/>
          </a:xfrm>
          <a:prstGeom prst="rect">
            <a:avLst/>
          </a:prstGeom>
          <a:noFill/>
        </p:spPr>
        <p:txBody>
          <a:bodyPr wrap="square" rtlCol="0">
            <a:spAutoFit/>
          </a:bodyPr>
          <a:lstStyle/>
          <a:p>
            <a:r>
              <a:rPr lang="en-US" altLang="ja-JP"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rPr>
              <a:t>Ⅰ</a:t>
            </a:r>
            <a:r>
              <a:rPr lang="ja-JP" altLang="en-US"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rPr>
              <a:t>　共同求人事業</a:t>
            </a:r>
            <a:endParaRPr lang="en-US" altLang="ja-JP"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9FE8EC8E-4CB5-E541-2950-54BFA358A274}"/>
              </a:ext>
            </a:extLst>
          </p:cNvPr>
          <p:cNvSpPr txBox="1"/>
          <p:nvPr/>
        </p:nvSpPr>
        <p:spPr>
          <a:xfrm>
            <a:off x="77650" y="920333"/>
            <a:ext cx="8928992" cy="984885"/>
          </a:xfrm>
          <a:prstGeom prst="rect">
            <a:avLst/>
          </a:prstGeom>
          <a:noFill/>
        </p:spPr>
        <p:txBody>
          <a:bodyPr wrap="square">
            <a:spAutoFit/>
          </a:bodyPr>
          <a:lstStyle/>
          <a:p>
            <a:r>
              <a:rPr lang="ja-JP" altLang="en-US" sz="2800" dirty="0">
                <a:solidFill>
                  <a:schemeClr val="accent5">
                    <a:lumMod val="50000"/>
                  </a:schemeClr>
                </a:solidFill>
                <a:latin typeface="HGP創英角ｺﾞｼｯｸUB" panose="020B0900000000000000" pitchFamily="50" charset="-128"/>
                <a:ea typeface="HGP創英角ｺﾞｼｯｸUB" panose="020B0900000000000000" pitchFamily="50" charset="-128"/>
              </a:rPr>
              <a:t>１．</a:t>
            </a:r>
            <a:r>
              <a:rPr lang="ja-JP" altLang="en-US" sz="2800" i="0" strike="noStrike" dirty="0">
                <a:solidFill>
                  <a:schemeClr val="accent5">
                    <a:lumMod val="50000"/>
                  </a:schemeClr>
                </a:solidFill>
                <a:effectLst/>
                <a:latin typeface="HGP創英角ｺﾞｼｯｸUB" panose="020B0900000000000000" pitchFamily="50" charset="-128"/>
                <a:ea typeface="HGP創英角ｺﾞｼｯｸUB" panose="020B0900000000000000" pitchFamily="50" charset="-128"/>
              </a:rPr>
              <a:t>学校と企業の情報交換会　　　</a:t>
            </a:r>
            <a:r>
              <a:rPr lang="ja-JP" altLang="en-US" sz="1200" i="0" strike="noStrike" dirty="0">
                <a:solidFill>
                  <a:schemeClr val="accent5">
                    <a:lumMod val="50000"/>
                  </a:schemeClr>
                </a:solidFill>
                <a:effectLst/>
                <a:latin typeface="HGP創英角ｺﾞｼｯｸUB" panose="020B0900000000000000" pitchFamily="50" charset="-128"/>
                <a:ea typeface="HGP創英角ｺﾞｼｯｸUB" panose="020B0900000000000000" pitchFamily="50" charset="-128"/>
              </a:rPr>
              <a:t>　　　</a:t>
            </a:r>
            <a:endParaRPr lang="en-US" altLang="ja-JP" sz="1200" i="0" strike="noStrike" dirty="0">
              <a:solidFill>
                <a:schemeClr val="accent5">
                  <a:lumMod val="50000"/>
                </a:schemeClr>
              </a:solidFill>
              <a:effectLst/>
              <a:latin typeface="HGP創英角ｺﾞｼｯｸUB" panose="020B0900000000000000" pitchFamily="50" charset="-128"/>
              <a:ea typeface="HGP創英角ｺﾞｼｯｸUB" panose="020B0900000000000000" pitchFamily="50" charset="-128"/>
            </a:endParaRPr>
          </a:p>
          <a:p>
            <a:r>
              <a:rPr lang="ja-JP" altLang="en-US" sz="1200" i="0" strike="noStrike" dirty="0">
                <a:solidFill>
                  <a:schemeClr val="accent5">
                    <a:lumMod val="50000"/>
                  </a:schemeClr>
                </a:solidFill>
                <a:effectLst/>
                <a:latin typeface="HGP創英角ｺﾞｼｯｸUB" panose="020B0900000000000000" pitchFamily="50" charset="-128"/>
                <a:ea typeface="HGP創英角ｺﾞｼｯｸUB" panose="020B0900000000000000" pitchFamily="50" charset="-128"/>
              </a:rPr>
              <a:t>　</a:t>
            </a:r>
            <a:endParaRPr lang="en-US" altLang="ja-JP" sz="1200" i="0" strike="noStrike" dirty="0">
              <a:solidFill>
                <a:schemeClr val="accent5">
                  <a:lumMod val="50000"/>
                </a:schemeClr>
              </a:solidFill>
              <a:effectLst/>
              <a:latin typeface="HGP創英角ｺﾞｼｯｸUB" panose="020B0900000000000000" pitchFamily="50" charset="-128"/>
              <a:ea typeface="HGP創英角ｺﾞｼｯｸUB" panose="020B0900000000000000" pitchFamily="50" charset="-128"/>
            </a:endParaRPr>
          </a:p>
          <a:p>
            <a:r>
              <a:rPr lang="ja-JP" altLang="en-US" sz="1800" dirty="0"/>
              <a:t>　</a:t>
            </a:r>
            <a:r>
              <a:rPr lang="ja-JP" altLang="en-US" sz="1800" dirty="0">
                <a:latin typeface="BIZ UDP明朝 Medium" panose="02020500000000000000" pitchFamily="18" charset="-128"/>
                <a:ea typeface="BIZ UDP明朝 Medium" panose="02020500000000000000" pitchFamily="18" charset="-128"/>
              </a:rPr>
              <a:t>　</a:t>
            </a:r>
            <a:endParaRPr lang="ja-JP" altLang="en-US" dirty="0">
              <a:latin typeface="+mn-ea"/>
            </a:endParaRPr>
          </a:p>
        </p:txBody>
      </p:sp>
      <p:cxnSp>
        <p:nvCxnSpPr>
          <p:cNvPr id="9" name="直線コネクタ 8">
            <a:extLst>
              <a:ext uri="{FF2B5EF4-FFF2-40B4-BE49-F238E27FC236}">
                <a16:creationId xmlns:a16="http://schemas.microsoft.com/office/drawing/2014/main" id="{D82BDD7B-758C-1F9E-A289-342F75A3BD62}"/>
              </a:ext>
            </a:extLst>
          </p:cNvPr>
          <p:cNvCxnSpPr>
            <a:cxnSpLocks/>
          </p:cNvCxnSpPr>
          <p:nvPr/>
        </p:nvCxnSpPr>
        <p:spPr>
          <a:xfrm>
            <a:off x="273904" y="1412776"/>
            <a:ext cx="4320480"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4" name="テキスト ボックス 3">
            <a:extLst>
              <a:ext uri="{FF2B5EF4-FFF2-40B4-BE49-F238E27FC236}">
                <a16:creationId xmlns:a16="http://schemas.microsoft.com/office/drawing/2014/main" id="{BB2C72A4-A49E-C142-88AB-80F91AA17360}"/>
              </a:ext>
            </a:extLst>
          </p:cNvPr>
          <p:cNvSpPr txBox="1"/>
          <p:nvPr/>
        </p:nvSpPr>
        <p:spPr>
          <a:xfrm>
            <a:off x="215008" y="1412775"/>
            <a:ext cx="8928992" cy="1384995"/>
          </a:xfrm>
          <a:prstGeom prst="rect">
            <a:avLst/>
          </a:prstGeom>
          <a:noFill/>
        </p:spPr>
        <p:txBody>
          <a:bodyPr wrap="square">
            <a:spAutoFit/>
          </a:bodyPr>
          <a:lstStyle/>
          <a:p>
            <a:r>
              <a:rPr lang="ja-JP" altLang="en-US" sz="1200" i="0" strike="noStrike" dirty="0">
                <a:solidFill>
                  <a:schemeClr val="accent5">
                    <a:lumMod val="50000"/>
                  </a:schemeClr>
                </a:solidFill>
                <a:effectLst/>
                <a:latin typeface="HGP創英角ｺﾞｼｯｸUB" panose="020B0900000000000000" pitchFamily="50" charset="-128"/>
                <a:ea typeface="HGP創英角ｺﾞｼｯｸUB" panose="020B0900000000000000" pitchFamily="50" charset="-128"/>
              </a:rPr>
              <a:t>　</a:t>
            </a:r>
            <a:endParaRPr lang="en-US" altLang="ja-JP" sz="1200" i="0" strike="noStrike" dirty="0">
              <a:solidFill>
                <a:schemeClr val="accent5">
                  <a:lumMod val="50000"/>
                </a:schemeClr>
              </a:solidFill>
              <a:effectLst/>
              <a:latin typeface="HGP創英角ｺﾞｼｯｸUB" panose="020B0900000000000000" pitchFamily="50" charset="-128"/>
              <a:ea typeface="HGP創英角ｺﾞｼｯｸUB" panose="020B0900000000000000" pitchFamily="50" charset="-128"/>
            </a:endParaRPr>
          </a:p>
          <a:p>
            <a:r>
              <a:rPr lang="ja-JP" altLang="en-US" sz="1800" dirty="0"/>
              <a:t>　</a:t>
            </a:r>
            <a:r>
              <a:rPr lang="ja-JP" altLang="en-US" sz="1800" dirty="0">
                <a:latin typeface="BIZ UDP明朝 Medium" panose="02020500000000000000" pitchFamily="18" charset="-128"/>
                <a:ea typeface="BIZ UDP明朝 Medium" panose="02020500000000000000" pitchFamily="18" charset="-128"/>
              </a:rPr>
              <a:t>　</a:t>
            </a:r>
            <a:r>
              <a:rPr lang="ja-JP" altLang="en-US" dirty="0">
                <a:latin typeface="+mn-ea"/>
              </a:rPr>
              <a:t>６</a:t>
            </a:r>
            <a:r>
              <a:rPr lang="ja-JP" altLang="en-US" sz="1800" dirty="0">
                <a:latin typeface="+mn-ea"/>
              </a:rPr>
              <a:t>月１２日、ＳＳプラザせんだいにて</a:t>
            </a:r>
            <a:r>
              <a:rPr lang="ja-JP" altLang="en-US" sz="1800" i="0" u="none" strike="noStrike" dirty="0">
                <a:solidFill>
                  <a:srgbClr val="000000"/>
                </a:solidFill>
                <a:effectLst/>
                <a:latin typeface="+mn-ea"/>
              </a:rPr>
              <a:t>新卒者の地元就職を促進するため、学校の進路担当　</a:t>
            </a:r>
            <a:endParaRPr lang="en-US" altLang="ja-JP" sz="1800" i="0" u="none" strike="noStrike" dirty="0">
              <a:solidFill>
                <a:srgbClr val="000000"/>
              </a:solidFill>
              <a:effectLst/>
              <a:latin typeface="+mn-ea"/>
            </a:endParaRPr>
          </a:p>
          <a:p>
            <a:r>
              <a:rPr lang="ja-JP" altLang="en-US" dirty="0">
                <a:solidFill>
                  <a:srgbClr val="000000"/>
                </a:solidFill>
                <a:latin typeface="+mn-ea"/>
              </a:rPr>
              <a:t> </a:t>
            </a:r>
            <a:r>
              <a:rPr lang="ja-JP" altLang="en-US" sz="1800" i="0" u="none" strike="noStrike" dirty="0">
                <a:solidFill>
                  <a:srgbClr val="000000"/>
                </a:solidFill>
                <a:effectLst/>
                <a:latin typeface="+mn-ea"/>
              </a:rPr>
              <a:t>者と企業の人事担当の情報交換会を開催</a:t>
            </a:r>
            <a:endParaRPr lang="en-US" altLang="ja-JP" sz="1800" i="0" u="none" strike="noStrike" dirty="0">
              <a:solidFill>
                <a:srgbClr val="000000"/>
              </a:solidFill>
              <a:effectLst/>
              <a:latin typeface="+mn-ea"/>
            </a:endParaRPr>
          </a:p>
          <a:p>
            <a:r>
              <a:rPr lang="ja-JP" altLang="en-US" dirty="0">
                <a:solidFill>
                  <a:srgbClr val="000000"/>
                </a:solidFill>
                <a:latin typeface="+mn-ea"/>
              </a:rPr>
              <a:t> </a:t>
            </a:r>
            <a:r>
              <a:rPr lang="ja-JP" altLang="en-US" sz="1800" i="0" u="none" strike="noStrike" dirty="0">
                <a:solidFill>
                  <a:srgbClr val="000000"/>
                </a:solidFill>
                <a:effectLst/>
                <a:latin typeface="+mn-ea"/>
              </a:rPr>
              <a:t>●参加企業３５社　●参加学校（鹿児島市を含め）１７校　</a:t>
            </a:r>
            <a:br>
              <a:rPr lang="en-US" altLang="ja-JP" sz="1800" i="0" u="none" strike="noStrike" dirty="0">
                <a:solidFill>
                  <a:srgbClr val="FF0000"/>
                </a:solidFill>
                <a:effectLst/>
                <a:latin typeface="+mn-ea"/>
              </a:rPr>
            </a:br>
            <a:endParaRPr lang="ja-JP" altLang="en-US" dirty="0">
              <a:latin typeface="+mn-ea"/>
            </a:endParaRPr>
          </a:p>
        </p:txBody>
      </p:sp>
      <p:pic>
        <p:nvPicPr>
          <p:cNvPr id="8" name="図 7" descr="建物, テーブル, 民衆, 女性 が含まれている画像&#10;&#10;AI 生成コンテンツは誤りを含む可能性があります。">
            <a:extLst>
              <a:ext uri="{FF2B5EF4-FFF2-40B4-BE49-F238E27FC236}">
                <a16:creationId xmlns:a16="http://schemas.microsoft.com/office/drawing/2014/main" id="{F646242A-299C-8E82-0B29-8BDF60B9127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5007" y="2636911"/>
            <a:ext cx="4249489" cy="3186211"/>
          </a:xfrm>
          <a:prstGeom prst="rect">
            <a:avLst/>
          </a:prstGeom>
          <a:ln>
            <a:noFill/>
          </a:ln>
          <a:effectLst>
            <a:softEdge rad="112500"/>
          </a:effectLst>
        </p:spPr>
      </p:pic>
      <p:pic>
        <p:nvPicPr>
          <p:cNvPr id="10" name="図 9" descr="ノートパソコンで作業をしている男性&#10;&#10;AI 生成コンテンツは誤りを含む可能性があります。">
            <a:extLst>
              <a:ext uri="{FF2B5EF4-FFF2-40B4-BE49-F238E27FC236}">
                <a16:creationId xmlns:a16="http://schemas.microsoft.com/office/drawing/2014/main" id="{B0336E16-22BE-0190-4DA1-3948BEDA4A8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94384" y="3272821"/>
            <a:ext cx="4249489" cy="31871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14967872"/>
      </p:ext>
    </p:extLst>
  </p:cSld>
  <p:clrMapOvr>
    <a:masterClrMapping/>
  </p:clrMapOvr>
  <mc:AlternateContent xmlns:mc="http://schemas.openxmlformats.org/markup-compatibility/2006" xmlns:p14="http://schemas.microsoft.com/office/powerpoint/2010/main">
    <mc:Choice Requires="p14">
      <p:transition spd="slow" p14:dur="2000" advTm="17914"/>
    </mc:Choice>
    <mc:Fallback xmlns="">
      <p:transition spd="slow" advTm="17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500"/>
                            </p:stCondLst>
                            <p:childTnLst>
                              <p:par>
                                <p:cTn id="9" presetID="10" presetClass="entr" presetSubtype="0" fill="hold" grpId="0" nodeType="afterEffect">
                                  <p:stCondLst>
                                    <p:cond delay="10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nodeType="withEffect">
                                  <p:stCondLst>
                                    <p:cond delay="10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2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nodeType="withEffect">
                                  <p:stCondLst>
                                    <p:cond delay="25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25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70F0CA2E-6C5E-EC84-93D0-FDCE1B2C44A8}"/>
              </a:ext>
            </a:extLst>
          </p:cNvPr>
          <p:cNvSpPr/>
          <p:nvPr/>
        </p:nvSpPr>
        <p:spPr>
          <a:xfrm>
            <a:off x="0" y="0"/>
            <a:ext cx="9144000" cy="695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rgbClr val="C00000"/>
              </a:solidFill>
            </a:endParaRPr>
          </a:p>
        </p:txBody>
      </p:sp>
      <p:sp>
        <p:nvSpPr>
          <p:cNvPr id="2" name="スライド番号プレースホルダー 1">
            <a:extLst>
              <a:ext uri="{FF2B5EF4-FFF2-40B4-BE49-F238E27FC236}">
                <a16:creationId xmlns:a16="http://schemas.microsoft.com/office/drawing/2014/main" id="{4A4FBAB0-D948-4EAB-8B9C-08A9336451CE}"/>
              </a:ext>
            </a:extLst>
          </p:cNvPr>
          <p:cNvSpPr>
            <a:spLocks noGrp="1"/>
          </p:cNvSpPr>
          <p:nvPr>
            <p:ph type="sldNum" sz="quarter" idx="12"/>
          </p:nvPr>
        </p:nvSpPr>
        <p:spPr/>
        <p:txBody>
          <a:bodyPr/>
          <a:lstStyle/>
          <a:p>
            <a:fld id="{A28D1494-D2DE-467F-9956-DBFBACA736A0}" type="slidenum">
              <a:rPr kumimoji="1" lang="ja-JP" altLang="en-US" smtClean="0"/>
              <a:pPr/>
              <a:t>6</a:t>
            </a:fld>
            <a:endParaRPr kumimoji="1" lang="ja-JP" altLang="en-US" dirty="0"/>
          </a:p>
        </p:txBody>
      </p:sp>
      <p:sp>
        <p:nvSpPr>
          <p:cNvPr id="3" name="テキスト ボックス 2">
            <a:extLst>
              <a:ext uri="{FF2B5EF4-FFF2-40B4-BE49-F238E27FC236}">
                <a16:creationId xmlns:a16="http://schemas.microsoft.com/office/drawing/2014/main" id="{29E21D94-867C-4DCF-8560-8E441BC290FA}"/>
              </a:ext>
            </a:extLst>
          </p:cNvPr>
          <p:cNvSpPr txBox="1"/>
          <p:nvPr/>
        </p:nvSpPr>
        <p:spPr>
          <a:xfrm>
            <a:off x="251520" y="236315"/>
            <a:ext cx="6552728" cy="523220"/>
          </a:xfrm>
          <a:prstGeom prst="rect">
            <a:avLst/>
          </a:prstGeom>
          <a:noFill/>
        </p:spPr>
        <p:txBody>
          <a:bodyPr wrap="square" rtlCol="0">
            <a:spAutoFit/>
          </a:bodyPr>
          <a:lstStyle/>
          <a:p>
            <a:r>
              <a:rPr lang="ja-JP" altLang="en-US" sz="28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２．企業見学会　　　</a:t>
            </a:r>
            <a:endParaRPr lang="en-US" altLang="ja-JP"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B3F9D8C4-C086-4E7C-BC15-8E6EF20BE1AB}"/>
              </a:ext>
            </a:extLst>
          </p:cNvPr>
          <p:cNvSpPr txBox="1"/>
          <p:nvPr/>
        </p:nvSpPr>
        <p:spPr>
          <a:xfrm>
            <a:off x="-252536" y="875106"/>
            <a:ext cx="9289032" cy="1477328"/>
          </a:xfrm>
          <a:prstGeom prst="rect">
            <a:avLst/>
          </a:prstGeom>
          <a:noFill/>
        </p:spPr>
        <p:txBody>
          <a:bodyPr wrap="square" rtlCol="0">
            <a:spAutoFit/>
          </a:bodyPr>
          <a:lstStyle/>
          <a:p>
            <a:pPr marL="533400" algn="just"/>
            <a:r>
              <a:rPr lang="ja-JP" altLang="en-US" kern="100" dirty="0">
                <a:effectLst/>
                <a:latin typeface="+mn-ea"/>
                <a:cs typeface="Times New Roman" panose="02020603050405020304" pitchFamily="18" charset="0"/>
              </a:rPr>
              <a:t>　</a:t>
            </a:r>
            <a:r>
              <a:rPr lang="ja-JP" altLang="ja-JP" kern="100" dirty="0">
                <a:effectLst/>
                <a:latin typeface="+mn-ea"/>
                <a:cs typeface="Times New Roman" panose="02020603050405020304" pitchFamily="18" charset="0"/>
              </a:rPr>
              <a:t>市内の</a:t>
            </a:r>
            <a:r>
              <a:rPr lang="ja-JP" altLang="ja-JP" b="1" kern="100" dirty="0">
                <a:solidFill>
                  <a:srgbClr val="C00000"/>
                </a:solidFill>
                <a:effectLst/>
                <a:latin typeface="+mn-ea"/>
                <a:cs typeface="Times New Roman" panose="02020603050405020304" pitchFamily="18" charset="0"/>
              </a:rPr>
              <a:t>高校生・大学生（純大、ポリテクカレッジ川内）</a:t>
            </a:r>
            <a:r>
              <a:rPr lang="ja-JP" altLang="ja-JP" kern="100" dirty="0">
                <a:effectLst/>
                <a:latin typeface="+mn-ea"/>
                <a:cs typeface="Times New Roman" panose="02020603050405020304" pitchFamily="18" charset="0"/>
              </a:rPr>
              <a:t>に会員企業の仕事</a:t>
            </a:r>
            <a:r>
              <a:rPr lang="ja-JP" altLang="en-US" kern="100" dirty="0">
                <a:effectLst/>
                <a:latin typeface="+mn-ea"/>
                <a:cs typeface="Times New Roman" panose="02020603050405020304" pitchFamily="18" charset="0"/>
              </a:rPr>
              <a:t>内容</a:t>
            </a:r>
            <a:r>
              <a:rPr lang="ja-JP" altLang="ja-JP" kern="100" dirty="0">
                <a:effectLst/>
                <a:latin typeface="+mn-ea"/>
                <a:cs typeface="Times New Roman" panose="02020603050405020304" pitchFamily="18" charset="0"/>
              </a:rPr>
              <a:t>を知ってもらうための活動として、学校ごとに</a:t>
            </a:r>
            <a:r>
              <a:rPr lang="ja-JP" altLang="ja-JP" kern="100" dirty="0">
                <a:solidFill>
                  <a:srgbClr val="FF0000"/>
                </a:solidFill>
                <a:effectLst/>
                <a:latin typeface="+mn-ea"/>
                <a:cs typeface="Times New Roman" panose="02020603050405020304" pitchFamily="18" charset="0"/>
              </a:rPr>
              <a:t>企業見学会</a:t>
            </a:r>
            <a:r>
              <a:rPr lang="ja-JP" altLang="ja-JP" kern="100" dirty="0">
                <a:effectLst/>
                <a:latin typeface="+mn-ea"/>
                <a:cs typeface="Times New Roman" panose="02020603050405020304" pitchFamily="18" charset="0"/>
              </a:rPr>
              <a:t>を実施</a:t>
            </a:r>
            <a:endParaRPr lang="en-US" altLang="ja-JP" kern="100" dirty="0">
              <a:effectLst/>
              <a:latin typeface="+mn-ea"/>
              <a:cs typeface="Times New Roman" panose="02020603050405020304" pitchFamily="18" charset="0"/>
            </a:endParaRPr>
          </a:p>
          <a:p>
            <a:pPr marL="533400" algn="just"/>
            <a:endParaRPr lang="en-US" altLang="ja-JP" kern="100" dirty="0">
              <a:effectLst/>
              <a:latin typeface="+mn-ea"/>
              <a:cs typeface="Times New Roman" panose="02020603050405020304" pitchFamily="18" charset="0"/>
            </a:endParaRPr>
          </a:p>
          <a:p>
            <a:pPr marL="533400" algn="just"/>
            <a:r>
              <a:rPr lang="ja-JP" altLang="en-US" kern="100" dirty="0">
                <a:latin typeface="+mn-ea"/>
                <a:cs typeface="Times New Roman" panose="02020603050405020304" pitchFamily="18" charset="0"/>
              </a:rPr>
              <a:t>・Ｒ７年１１月　６日　ポリテクカレッジ川内　電気エネルギー制御科　　１５名　２社見学</a:t>
            </a:r>
            <a:endParaRPr lang="en-US" altLang="ja-JP" kern="100" dirty="0">
              <a:latin typeface="+mn-ea"/>
              <a:cs typeface="Times New Roman" panose="02020603050405020304" pitchFamily="18" charset="0"/>
            </a:endParaRPr>
          </a:p>
          <a:p>
            <a:pPr marL="533400" algn="just"/>
            <a:r>
              <a:rPr lang="ja-JP" altLang="en-US" kern="100" dirty="0">
                <a:latin typeface="+mn-ea"/>
                <a:cs typeface="Times New Roman" panose="02020603050405020304" pitchFamily="18" charset="0"/>
              </a:rPr>
              <a:t>・Ｒ７年１１月１０日　ポリテクカレッジ川内　生産技術科　　　　　　　　　２４名　２社見学　</a:t>
            </a:r>
            <a:endParaRPr lang="ja-JP" altLang="ja-JP" kern="100" dirty="0">
              <a:effectLst/>
              <a:latin typeface="+mn-ea"/>
              <a:cs typeface="Times New Roman" panose="02020603050405020304" pitchFamily="18" charset="0"/>
            </a:endParaRPr>
          </a:p>
        </p:txBody>
      </p:sp>
      <p:cxnSp>
        <p:nvCxnSpPr>
          <p:cNvPr id="9" name="直線コネクタ 8">
            <a:extLst>
              <a:ext uri="{FF2B5EF4-FFF2-40B4-BE49-F238E27FC236}">
                <a16:creationId xmlns:a16="http://schemas.microsoft.com/office/drawing/2014/main" id="{32DDDD01-934C-4596-89B8-7104E7608FD6}"/>
              </a:ext>
            </a:extLst>
          </p:cNvPr>
          <p:cNvCxnSpPr>
            <a:cxnSpLocks/>
          </p:cNvCxnSpPr>
          <p:nvPr/>
        </p:nvCxnSpPr>
        <p:spPr>
          <a:xfrm>
            <a:off x="395536" y="759535"/>
            <a:ext cx="2232248"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正方形/長方形 5">
            <a:extLst>
              <a:ext uri="{FF2B5EF4-FFF2-40B4-BE49-F238E27FC236}">
                <a16:creationId xmlns:a16="http://schemas.microsoft.com/office/drawing/2014/main" id="{35957F96-95FF-1730-FB78-36B4C0C2559B}"/>
              </a:ext>
            </a:extLst>
          </p:cNvPr>
          <p:cNvSpPr/>
          <p:nvPr/>
        </p:nvSpPr>
        <p:spPr>
          <a:xfrm>
            <a:off x="1136128" y="5721284"/>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chemeClr val="accent1">
                    <a:lumMod val="75000"/>
                  </a:schemeClr>
                </a:solidFill>
              </a:rPr>
              <a:t>㈱ミナトステンレス</a:t>
            </a:r>
          </a:p>
        </p:txBody>
      </p:sp>
      <p:sp>
        <p:nvSpPr>
          <p:cNvPr id="10" name="正方形/長方形 9">
            <a:extLst>
              <a:ext uri="{FF2B5EF4-FFF2-40B4-BE49-F238E27FC236}">
                <a16:creationId xmlns:a16="http://schemas.microsoft.com/office/drawing/2014/main" id="{C606005E-BAE3-325F-DE2B-8B579870ABC1}"/>
              </a:ext>
            </a:extLst>
          </p:cNvPr>
          <p:cNvSpPr/>
          <p:nvPr/>
        </p:nvSpPr>
        <p:spPr>
          <a:xfrm>
            <a:off x="6946450" y="2766296"/>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chemeClr val="accent1">
                    <a:lumMod val="75000"/>
                  </a:schemeClr>
                </a:solidFill>
              </a:rPr>
              <a:t>㈱サンテック</a:t>
            </a:r>
          </a:p>
        </p:txBody>
      </p:sp>
      <p:pic>
        <p:nvPicPr>
          <p:cNvPr id="11" name="図 10" descr="空港にいる人たち&#10;&#10;AI 生成コンテンツは誤りを含む可能性があります。">
            <a:extLst>
              <a:ext uri="{FF2B5EF4-FFF2-40B4-BE49-F238E27FC236}">
                <a16:creationId xmlns:a16="http://schemas.microsoft.com/office/drawing/2014/main" id="{9FE7A857-8480-007F-36C1-80F79D7D03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2500918"/>
            <a:ext cx="4213773" cy="3160330"/>
          </a:xfrm>
          <a:prstGeom prst="rect">
            <a:avLst/>
          </a:prstGeom>
          <a:ln>
            <a:noFill/>
          </a:ln>
          <a:effectLst>
            <a:outerShdw blurRad="292100" dist="139700" dir="2700000" algn="tl" rotWithShape="0">
              <a:srgbClr val="333333">
                <a:alpha val="65000"/>
              </a:srgbClr>
            </a:outerShdw>
          </a:effectLst>
        </p:spPr>
      </p:pic>
      <p:pic>
        <p:nvPicPr>
          <p:cNvPr id="13" name="図 12" descr="人, 屋内, 建物, 民衆 が含まれている画像&#10;&#10;AI 生成コンテンツは誤りを含む可能性があります。">
            <a:extLst>
              <a:ext uri="{FF2B5EF4-FFF2-40B4-BE49-F238E27FC236}">
                <a16:creationId xmlns:a16="http://schemas.microsoft.com/office/drawing/2014/main" id="{43220BC5-E196-63E0-7CDE-27DA1DF8B93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8023" y="3289515"/>
            <a:ext cx="4150149" cy="3112612"/>
          </a:xfrm>
          <a:prstGeom prst="rect">
            <a:avLst/>
          </a:prstGeom>
          <a:ln>
            <a:noFill/>
          </a:ln>
          <a:effectLst>
            <a:softEdge rad="112500"/>
          </a:effectLst>
        </p:spPr>
      </p:pic>
    </p:spTree>
    <p:extLst>
      <p:ext uri="{BB962C8B-B14F-4D97-AF65-F5344CB8AC3E}">
        <p14:creationId xmlns:p14="http://schemas.microsoft.com/office/powerpoint/2010/main" val="4106991659"/>
      </p:ext>
    </p:extLst>
  </p:cSld>
  <p:clrMapOvr>
    <a:masterClrMapping/>
  </p:clrMapOvr>
  <mc:AlternateContent xmlns:mc="http://schemas.openxmlformats.org/markup-compatibility/2006" xmlns:p14="http://schemas.microsoft.com/office/powerpoint/2010/main">
    <mc:Choice Requires="p14">
      <p:transition spd="slow" p14:dur="2000" advTm="16688"/>
    </mc:Choice>
    <mc:Fallback xmlns="">
      <p:transition spd="slow" advTm="16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10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25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 presetClass="entr" presetSubtype="0" fill="hold" grpId="0" nodeType="withEffect">
                                  <p:stCondLst>
                                    <p:cond delay="250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2500"/>
                                  </p:stCondLst>
                                  <p:childTnLst>
                                    <p:set>
                                      <p:cBhvr>
                                        <p:cTn id="17" dur="1" fill="hold">
                                          <p:stCondLst>
                                            <p:cond delay="0"/>
                                          </p:stCondLst>
                                        </p:cTn>
                                        <p:tgtEl>
                                          <p:spTgt spid="10"/>
                                        </p:tgtEl>
                                        <p:attrNameLst>
                                          <p:attrName>style.visibility</p:attrName>
                                        </p:attrNameLst>
                                      </p:cBhvr>
                                      <p:to>
                                        <p:strVal val="visible"/>
                                      </p:to>
                                    </p:set>
                                  </p:childTnLst>
                                </p:cTn>
                              </p:par>
                              <p:par>
                                <p:cTn id="18" presetID="10" presetClass="entr" presetSubtype="0" fill="hold" nodeType="withEffect">
                                  <p:stCondLst>
                                    <p:cond delay="2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700"/>
                                        <p:tgtEl>
                                          <p:spTgt spid="11"/>
                                        </p:tgtEl>
                                      </p:cBhvr>
                                    </p:animEffect>
                                  </p:childTnLst>
                                </p:cTn>
                              </p:par>
                              <p:par>
                                <p:cTn id="21" presetID="10" presetClass="entr" presetSubtype="0" fill="hold" nodeType="withEffect">
                                  <p:stCondLst>
                                    <p:cond delay="250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9F1075A7-5381-D729-4CFE-87445900DC91}"/>
              </a:ext>
            </a:extLst>
          </p:cNvPr>
          <p:cNvSpPr/>
          <p:nvPr/>
        </p:nvSpPr>
        <p:spPr>
          <a:xfrm>
            <a:off x="0" y="0"/>
            <a:ext cx="9144000" cy="695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rgbClr val="C00000"/>
              </a:solidFill>
            </a:endParaRPr>
          </a:p>
        </p:txBody>
      </p:sp>
      <p:sp>
        <p:nvSpPr>
          <p:cNvPr id="2" name="スライド番号プレースホルダー 1">
            <a:extLst>
              <a:ext uri="{FF2B5EF4-FFF2-40B4-BE49-F238E27FC236}">
                <a16:creationId xmlns:a16="http://schemas.microsoft.com/office/drawing/2014/main" id="{4BF9FDEA-B90E-46B3-8C86-2E6D163860C2}"/>
              </a:ext>
            </a:extLst>
          </p:cNvPr>
          <p:cNvSpPr>
            <a:spLocks noGrp="1"/>
          </p:cNvSpPr>
          <p:nvPr>
            <p:ph type="sldNum" sz="quarter" idx="12"/>
          </p:nvPr>
        </p:nvSpPr>
        <p:spPr/>
        <p:txBody>
          <a:bodyPr/>
          <a:lstStyle/>
          <a:p>
            <a:fld id="{A28D1494-D2DE-467F-9956-DBFBACA736A0}" type="slidenum">
              <a:rPr kumimoji="1" lang="ja-JP" altLang="en-US" smtClean="0"/>
              <a:pPr/>
              <a:t>7</a:t>
            </a:fld>
            <a:endParaRPr kumimoji="1" lang="ja-JP" altLang="en-US"/>
          </a:p>
        </p:txBody>
      </p:sp>
      <p:sp>
        <p:nvSpPr>
          <p:cNvPr id="4" name="テキスト ボックス 3">
            <a:extLst>
              <a:ext uri="{FF2B5EF4-FFF2-40B4-BE49-F238E27FC236}">
                <a16:creationId xmlns:a16="http://schemas.microsoft.com/office/drawing/2014/main" id="{CDBDD369-629D-4ED8-BC89-6BB667C566D7}"/>
              </a:ext>
            </a:extLst>
          </p:cNvPr>
          <p:cNvSpPr txBox="1"/>
          <p:nvPr/>
        </p:nvSpPr>
        <p:spPr>
          <a:xfrm>
            <a:off x="327379" y="143287"/>
            <a:ext cx="8277070" cy="523220"/>
          </a:xfrm>
          <a:prstGeom prst="rect">
            <a:avLst/>
          </a:prstGeom>
          <a:noFill/>
        </p:spPr>
        <p:txBody>
          <a:bodyPr wrap="square" rtlCol="0">
            <a:spAutoFit/>
          </a:bodyPr>
          <a:lstStyle/>
          <a:p>
            <a:r>
              <a:rPr lang="ja-JP" altLang="en-US" sz="28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３．ポリテクカレッジ川内企業説明会　　　　</a:t>
            </a:r>
            <a:endParaRPr lang="en-US" altLang="ja-JP"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05E984EC-FA29-44F5-BF56-6786B2D90902}"/>
              </a:ext>
            </a:extLst>
          </p:cNvPr>
          <p:cNvSpPr txBox="1"/>
          <p:nvPr/>
        </p:nvSpPr>
        <p:spPr>
          <a:xfrm>
            <a:off x="293097" y="843632"/>
            <a:ext cx="8747250" cy="1477328"/>
          </a:xfrm>
          <a:prstGeom prst="rect">
            <a:avLst/>
          </a:prstGeom>
          <a:noFill/>
        </p:spPr>
        <p:txBody>
          <a:bodyPr wrap="square" rtlCol="0">
            <a:spAutoFit/>
          </a:bodyPr>
          <a:lstStyle/>
          <a:p>
            <a:r>
              <a:rPr lang="ja-JP" altLang="en-US" dirty="0">
                <a:uFill>
                  <a:solidFill>
                    <a:srgbClr val="00B0F0"/>
                  </a:solidFill>
                </a:uFill>
                <a:latin typeface="+mn-ea"/>
              </a:rPr>
              <a:t>　 地元企業への就職を促進するため市内（近隣含む）の企業が、</a:t>
            </a:r>
            <a:r>
              <a:rPr lang="ja-JP" altLang="en-US" b="1" dirty="0">
                <a:solidFill>
                  <a:srgbClr val="C00000"/>
                </a:solidFill>
                <a:uFill>
                  <a:solidFill>
                    <a:srgbClr val="00B0F0"/>
                  </a:solidFill>
                </a:uFill>
                <a:latin typeface="+mn-ea"/>
              </a:rPr>
              <a:t>ポリテクカレッジ川内の学生に対し</a:t>
            </a:r>
            <a:r>
              <a:rPr lang="ja-JP" altLang="en-US" dirty="0">
                <a:uFill>
                  <a:solidFill>
                    <a:srgbClr val="00B0F0"/>
                  </a:solidFill>
                </a:uFill>
                <a:latin typeface="+mn-ea"/>
              </a:rPr>
              <a:t>、</a:t>
            </a:r>
            <a:r>
              <a:rPr lang="ja-JP" altLang="en-US" dirty="0">
                <a:solidFill>
                  <a:srgbClr val="FF0000"/>
                </a:solidFill>
                <a:uFill>
                  <a:solidFill>
                    <a:srgbClr val="00B0F0"/>
                  </a:solidFill>
                </a:uFill>
                <a:latin typeface="+mn-ea"/>
              </a:rPr>
              <a:t>企業説明会</a:t>
            </a:r>
            <a:r>
              <a:rPr lang="ja-JP" altLang="en-US" dirty="0">
                <a:uFill>
                  <a:solidFill>
                    <a:srgbClr val="00B0F0"/>
                  </a:solidFill>
                </a:uFill>
                <a:latin typeface="+mn-ea"/>
              </a:rPr>
              <a:t>を実施</a:t>
            </a:r>
            <a:endParaRPr lang="en-US" altLang="ja-JP" dirty="0">
              <a:uFill>
                <a:solidFill>
                  <a:srgbClr val="00B0F0"/>
                </a:solidFill>
              </a:uFill>
              <a:latin typeface="+mn-ea"/>
            </a:endParaRPr>
          </a:p>
          <a:p>
            <a:r>
              <a:rPr lang="ja-JP" altLang="en-US" dirty="0">
                <a:uFill>
                  <a:solidFill>
                    <a:srgbClr val="00B0F0"/>
                  </a:solidFill>
                </a:uFill>
                <a:latin typeface="+mn-ea"/>
              </a:rPr>
              <a:t>　　１１月２１日（金）　　会場：ポリテクカレッジ川内（体育館）</a:t>
            </a:r>
            <a:endParaRPr lang="en-US" altLang="ja-JP" dirty="0">
              <a:uFill>
                <a:solidFill>
                  <a:srgbClr val="00B0F0"/>
                </a:solidFill>
              </a:uFill>
              <a:latin typeface="+mn-ea"/>
            </a:endParaRPr>
          </a:p>
          <a:p>
            <a:r>
              <a:rPr lang="ja-JP" altLang="en-US" dirty="0">
                <a:uFill>
                  <a:solidFill>
                    <a:srgbClr val="00B0F0"/>
                  </a:solidFill>
                </a:uFill>
                <a:latin typeface="+mn-ea"/>
              </a:rPr>
              <a:t>　　　　　　　　　　　　　　参加企業：１１社</a:t>
            </a:r>
            <a:endParaRPr lang="en-US" altLang="ja-JP" dirty="0">
              <a:uFill>
                <a:solidFill>
                  <a:srgbClr val="00B0F0"/>
                </a:solidFill>
              </a:uFill>
              <a:latin typeface="+mn-ea"/>
            </a:endParaRPr>
          </a:p>
          <a:p>
            <a:r>
              <a:rPr lang="ja-JP" altLang="en-US" dirty="0">
                <a:uFill>
                  <a:solidFill>
                    <a:srgbClr val="00B0F0"/>
                  </a:solidFill>
                </a:uFill>
                <a:latin typeface="+mn-ea"/>
              </a:rPr>
              <a:t>　　　　　　　　　　　　　　参加者：ポリテクカレッジ川内１</a:t>
            </a:r>
            <a:r>
              <a:rPr lang="ja-JP" altLang="en-US" b="1" dirty="0">
                <a:uFill>
                  <a:solidFill>
                    <a:srgbClr val="00B0F0"/>
                  </a:solidFill>
                </a:uFill>
                <a:latin typeface="+mn-ea"/>
              </a:rPr>
              <a:t>年生及び</a:t>
            </a:r>
            <a:r>
              <a:rPr lang="ja-JP" altLang="en-US" b="1" dirty="0">
                <a:solidFill>
                  <a:srgbClr val="FF0000"/>
                </a:solidFill>
                <a:uFill>
                  <a:solidFill>
                    <a:srgbClr val="00B0F0"/>
                  </a:solidFill>
                </a:uFill>
                <a:latin typeface="+mn-ea"/>
              </a:rPr>
              <a:t>その保護者</a:t>
            </a:r>
            <a:endParaRPr lang="en-US" altLang="ja-JP" b="1" dirty="0">
              <a:solidFill>
                <a:srgbClr val="FF0000"/>
              </a:solidFill>
              <a:uFill>
                <a:solidFill>
                  <a:srgbClr val="00B0F0"/>
                </a:solidFill>
              </a:uFill>
              <a:latin typeface="+mn-ea"/>
            </a:endParaRPr>
          </a:p>
        </p:txBody>
      </p:sp>
      <p:cxnSp>
        <p:nvCxnSpPr>
          <p:cNvPr id="11" name="直線コネクタ 10">
            <a:extLst>
              <a:ext uri="{FF2B5EF4-FFF2-40B4-BE49-F238E27FC236}">
                <a16:creationId xmlns:a16="http://schemas.microsoft.com/office/drawing/2014/main" id="{7A36ADF7-54C2-4651-B48E-D73247958BE9}"/>
              </a:ext>
            </a:extLst>
          </p:cNvPr>
          <p:cNvCxnSpPr>
            <a:cxnSpLocks/>
          </p:cNvCxnSpPr>
          <p:nvPr/>
        </p:nvCxnSpPr>
        <p:spPr>
          <a:xfrm>
            <a:off x="467544" y="666507"/>
            <a:ext cx="5328592"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正方形/長方形 2">
            <a:extLst>
              <a:ext uri="{FF2B5EF4-FFF2-40B4-BE49-F238E27FC236}">
                <a16:creationId xmlns:a16="http://schemas.microsoft.com/office/drawing/2014/main" id="{5AE04F52-A12C-284E-721D-438CD23EFAC5}"/>
              </a:ext>
            </a:extLst>
          </p:cNvPr>
          <p:cNvSpPr/>
          <p:nvPr/>
        </p:nvSpPr>
        <p:spPr>
          <a:xfrm>
            <a:off x="6300192" y="5974633"/>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u="sng" dirty="0">
                <a:solidFill>
                  <a:srgbClr val="C00000"/>
                </a:solidFill>
                <a:latin typeface="HGPｺﾞｼｯｸE" panose="020B0900000000000000" pitchFamily="50" charset="-128"/>
                <a:ea typeface="HGPｺﾞｼｯｸE" panose="020B0900000000000000" pitchFamily="50" charset="-128"/>
              </a:rPr>
              <a:t>（保護者も参加）</a:t>
            </a:r>
          </a:p>
        </p:txBody>
      </p:sp>
      <p:pic>
        <p:nvPicPr>
          <p:cNvPr id="12" name="図 11" descr="会議室に集まる人々&#10;&#10;AI 生成コンテンツは誤りを含む可能性があります。">
            <a:extLst>
              <a:ext uri="{FF2B5EF4-FFF2-40B4-BE49-F238E27FC236}">
                <a16:creationId xmlns:a16="http://schemas.microsoft.com/office/drawing/2014/main" id="{44F179F2-9E54-7912-25DC-74D85B0E4D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5650" y="2690322"/>
            <a:ext cx="4499992" cy="33749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図 13" descr="会議室でパソコンを使っている男性&#10;&#10;AI 生成コンテンツは誤りを含む可能性があります。">
            <a:extLst>
              <a:ext uri="{FF2B5EF4-FFF2-40B4-BE49-F238E27FC236}">
                <a16:creationId xmlns:a16="http://schemas.microsoft.com/office/drawing/2014/main" id="{BC83975E-A053-A4D3-358A-C0C1387038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8358" y="2437280"/>
            <a:ext cx="4067944" cy="3050958"/>
          </a:xfrm>
          <a:prstGeom prst="rect">
            <a:avLst/>
          </a:prstGeom>
        </p:spPr>
      </p:pic>
    </p:spTree>
    <p:extLst>
      <p:ext uri="{BB962C8B-B14F-4D97-AF65-F5344CB8AC3E}">
        <p14:creationId xmlns:p14="http://schemas.microsoft.com/office/powerpoint/2010/main" val="2403168885"/>
      </p:ext>
    </p:extLst>
  </p:cSld>
  <p:clrMapOvr>
    <a:masterClrMapping/>
  </p:clrMapOvr>
  <mc:AlternateContent xmlns:mc="http://schemas.openxmlformats.org/markup-compatibility/2006" xmlns:p14="http://schemas.microsoft.com/office/powerpoint/2010/main">
    <mc:Choice Requires="p14">
      <p:transition spd="slow" p14:dur="2000" advTm="17147"/>
    </mc:Choice>
    <mc:Fallback xmlns="">
      <p:transition spd="slow" advTm="171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700"/>
                                        <p:tgtEl>
                                          <p:spTgt spid="11"/>
                                        </p:tgtEl>
                                      </p:cBhvr>
                                    </p:animEffect>
                                  </p:childTnLst>
                                </p:cTn>
                              </p:par>
                              <p:par>
                                <p:cTn id="11" presetID="10" presetClass="entr" presetSubtype="0" fill="hold" grpId="0" nodeType="withEffect">
                                  <p:stCondLst>
                                    <p:cond delay="2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 presetClass="entr" presetSubtype="0" fill="hold" grpId="0" nodeType="withEffect">
                                  <p:stCondLst>
                                    <p:cond delay="2500"/>
                                  </p:stCondLst>
                                  <p:childTnLst>
                                    <p:set>
                                      <p:cBhvr>
                                        <p:cTn id="15" dur="1" fill="hold">
                                          <p:stCondLst>
                                            <p:cond delay="0"/>
                                          </p:stCondLst>
                                        </p:cTn>
                                        <p:tgtEl>
                                          <p:spTgt spid="3"/>
                                        </p:tgtEl>
                                        <p:attrNameLst>
                                          <p:attrName>style.visibility</p:attrName>
                                        </p:attrNameLst>
                                      </p:cBhvr>
                                      <p:to>
                                        <p:strVal val="visible"/>
                                      </p:to>
                                    </p:set>
                                  </p:childTnLst>
                                </p:cTn>
                              </p:par>
                              <p:par>
                                <p:cTn id="16" presetID="10" presetClass="entr" presetSubtype="0" fill="hold" nodeType="withEffect">
                                  <p:stCondLst>
                                    <p:cond delay="250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800"/>
                                        <p:tgtEl>
                                          <p:spTgt spid="14"/>
                                        </p:tgtEl>
                                      </p:cBhvr>
                                    </p:animEffect>
                                  </p:childTnLst>
                                </p:cTn>
                              </p:par>
                              <p:par>
                                <p:cTn id="19" presetID="10" presetClass="entr" presetSubtype="0" fill="hold" nodeType="withEffect">
                                  <p:stCondLst>
                                    <p:cond delay="250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8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CE781-63B8-B724-7371-4B6B8B43248A}"/>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09A02BB6-35D6-F658-CD79-598AB44FBE01}"/>
              </a:ext>
            </a:extLst>
          </p:cNvPr>
          <p:cNvSpPr/>
          <p:nvPr/>
        </p:nvSpPr>
        <p:spPr>
          <a:xfrm>
            <a:off x="0" y="0"/>
            <a:ext cx="9144000" cy="695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rgbClr val="C00000"/>
              </a:solidFill>
            </a:endParaRPr>
          </a:p>
        </p:txBody>
      </p:sp>
      <p:sp>
        <p:nvSpPr>
          <p:cNvPr id="2" name="スライド番号プレースホルダー 1">
            <a:extLst>
              <a:ext uri="{FF2B5EF4-FFF2-40B4-BE49-F238E27FC236}">
                <a16:creationId xmlns:a16="http://schemas.microsoft.com/office/drawing/2014/main" id="{B9F9BE1F-A7EF-F185-59FD-C72CDC19420C}"/>
              </a:ext>
            </a:extLst>
          </p:cNvPr>
          <p:cNvSpPr>
            <a:spLocks noGrp="1"/>
          </p:cNvSpPr>
          <p:nvPr>
            <p:ph type="sldNum" sz="quarter" idx="12"/>
          </p:nvPr>
        </p:nvSpPr>
        <p:spPr/>
        <p:txBody>
          <a:bodyPr/>
          <a:lstStyle/>
          <a:p>
            <a:fld id="{A28D1494-D2DE-467F-9956-DBFBACA736A0}" type="slidenum">
              <a:rPr kumimoji="1" lang="ja-JP" altLang="en-US" smtClean="0"/>
              <a:pPr/>
              <a:t>8</a:t>
            </a:fld>
            <a:endParaRPr kumimoji="1" lang="ja-JP" altLang="en-US"/>
          </a:p>
        </p:txBody>
      </p:sp>
      <p:sp>
        <p:nvSpPr>
          <p:cNvPr id="4" name="テキスト ボックス 3">
            <a:extLst>
              <a:ext uri="{FF2B5EF4-FFF2-40B4-BE49-F238E27FC236}">
                <a16:creationId xmlns:a16="http://schemas.microsoft.com/office/drawing/2014/main" id="{7E25B08A-EA90-2AB5-7944-F62DA745BA91}"/>
              </a:ext>
            </a:extLst>
          </p:cNvPr>
          <p:cNvSpPr txBox="1"/>
          <p:nvPr/>
        </p:nvSpPr>
        <p:spPr>
          <a:xfrm>
            <a:off x="327379" y="143287"/>
            <a:ext cx="8277070" cy="523220"/>
          </a:xfrm>
          <a:prstGeom prst="rect">
            <a:avLst/>
          </a:prstGeom>
          <a:noFill/>
        </p:spPr>
        <p:txBody>
          <a:bodyPr wrap="square" rtlCol="0">
            <a:spAutoFit/>
          </a:bodyPr>
          <a:lstStyle/>
          <a:p>
            <a:r>
              <a:rPr lang="ja-JP" altLang="en-US" sz="28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４．鹿児島純心大学企業・法人説明会　　　　</a:t>
            </a:r>
            <a:endParaRPr lang="en-US" altLang="ja-JP"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34A14186-06E2-1E19-68D8-999862F9D83E}"/>
              </a:ext>
            </a:extLst>
          </p:cNvPr>
          <p:cNvSpPr txBox="1"/>
          <p:nvPr/>
        </p:nvSpPr>
        <p:spPr>
          <a:xfrm>
            <a:off x="293097" y="843632"/>
            <a:ext cx="8747250" cy="1477328"/>
          </a:xfrm>
          <a:prstGeom prst="rect">
            <a:avLst/>
          </a:prstGeom>
          <a:noFill/>
        </p:spPr>
        <p:txBody>
          <a:bodyPr wrap="square" rtlCol="0">
            <a:spAutoFit/>
          </a:bodyPr>
          <a:lstStyle/>
          <a:p>
            <a:r>
              <a:rPr lang="ja-JP" altLang="en-US" dirty="0">
                <a:uFill>
                  <a:solidFill>
                    <a:srgbClr val="00B0F0"/>
                  </a:solidFill>
                </a:uFill>
                <a:latin typeface="+mn-ea"/>
              </a:rPr>
              <a:t>　 地元企業への就職を促進するため市内（近隣含む）の企業・法人が、</a:t>
            </a:r>
            <a:r>
              <a:rPr lang="ja-JP" altLang="en-US" b="1" dirty="0">
                <a:solidFill>
                  <a:srgbClr val="C00000"/>
                </a:solidFill>
                <a:uFill>
                  <a:solidFill>
                    <a:srgbClr val="00B0F0"/>
                  </a:solidFill>
                </a:uFill>
                <a:latin typeface="+mn-ea"/>
              </a:rPr>
              <a:t>鹿児島純心大学の学生に対し</a:t>
            </a:r>
            <a:r>
              <a:rPr lang="ja-JP" altLang="en-US" dirty="0">
                <a:uFill>
                  <a:solidFill>
                    <a:srgbClr val="00B0F0"/>
                  </a:solidFill>
                </a:uFill>
                <a:latin typeface="+mn-ea"/>
              </a:rPr>
              <a:t>、</a:t>
            </a:r>
            <a:r>
              <a:rPr lang="ja-JP" altLang="en-US" dirty="0">
                <a:solidFill>
                  <a:srgbClr val="FF0000"/>
                </a:solidFill>
                <a:uFill>
                  <a:solidFill>
                    <a:srgbClr val="00B0F0"/>
                  </a:solidFill>
                </a:uFill>
                <a:latin typeface="+mn-ea"/>
              </a:rPr>
              <a:t>企業・法人説明会</a:t>
            </a:r>
            <a:r>
              <a:rPr lang="ja-JP" altLang="en-US" dirty="0">
                <a:uFill>
                  <a:solidFill>
                    <a:srgbClr val="00B0F0"/>
                  </a:solidFill>
                </a:uFill>
                <a:latin typeface="+mn-ea"/>
              </a:rPr>
              <a:t>を実施</a:t>
            </a:r>
            <a:endParaRPr lang="en-US" altLang="ja-JP" dirty="0">
              <a:uFill>
                <a:solidFill>
                  <a:srgbClr val="00B0F0"/>
                </a:solidFill>
              </a:uFill>
              <a:latin typeface="+mn-ea"/>
            </a:endParaRPr>
          </a:p>
          <a:p>
            <a:r>
              <a:rPr lang="ja-JP" altLang="en-US" dirty="0">
                <a:uFill>
                  <a:solidFill>
                    <a:srgbClr val="00B0F0"/>
                  </a:solidFill>
                </a:uFill>
                <a:latin typeface="+mn-ea"/>
              </a:rPr>
              <a:t>　　１１月１１日（火）　　会場：鹿児島純心大学（体育館）</a:t>
            </a:r>
            <a:endParaRPr lang="en-US" altLang="ja-JP" dirty="0">
              <a:uFill>
                <a:solidFill>
                  <a:srgbClr val="00B0F0"/>
                </a:solidFill>
              </a:uFill>
              <a:latin typeface="+mn-ea"/>
            </a:endParaRPr>
          </a:p>
          <a:p>
            <a:r>
              <a:rPr lang="ja-JP" altLang="en-US" dirty="0">
                <a:uFill>
                  <a:solidFill>
                    <a:srgbClr val="00B0F0"/>
                  </a:solidFill>
                </a:uFill>
                <a:latin typeface="+mn-ea"/>
              </a:rPr>
              <a:t>　　　　　　　　　　　　　　参加企業：１４社</a:t>
            </a:r>
            <a:endParaRPr lang="en-US" altLang="ja-JP" dirty="0">
              <a:uFill>
                <a:solidFill>
                  <a:srgbClr val="00B0F0"/>
                </a:solidFill>
              </a:uFill>
              <a:latin typeface="+mn-ea"/>
            </a:endParaRPr>
          </a:p>
          <a:p>
            <a:r>
              <a:rPr lang="ja-JP" altLang="en-US" dirty="0">
                <a:uFill>
                  <a:solidFill>
                    <a:srgbClr val="00B0F0"/>
                  </a:solidFill>
                </a:uFill>
                <a:latin typeface="+mn-ea"/>
              </a:rPr>
              <a:t>　　　　　　　　　　　　　　参加者：鹿児島純心大学　学生（１～３年生）</a:t>
            </a:r>
            <a:endParaRPr lang="en-US" altLang="ja-JP" b="1" dirty="0">
              <a:solidFill>
                <a:srgbClr val="C00000"/>
              </a:solidFill>
              <a:uFill>
                <a:solidFill>
                  <a:srgbClr val="00B0F0"/>
                </a:solidFill>
              </a:uFill>
              <a:latin typeface="+mn-ea"/>
            </a:endParaRPr>
          </a:p>
        </p:txBody>
      </p:sp>
      <p:cxnSp>
        <p:nvCxnSpPr>
          <p:cNvPr id="11" name="直線コネクタ 10">
            <a:extLst>
              <a:ext uri="{FF2B5EF4-FFF2-40B4-BE49-F238E27FC236}">
                <a16:creationId xmlns:a16="http://schemas.microsoft.com/office/drawing/2014/main" id="{50DAA6D8-2C0E-BA05-17F1-4633DF49151D}"/>
              </a:ext>
            </a:extLst>
          </p:cNvPr>
          <p:cNvCxnSpPr>
            <a:cxnSpLocks/>
          </p:cNvCxnSpPr>
          <p:nvPr/>
        </p:nvCxnSpPr>
        <p:spPr>
          <a:xfrm>
            <a:off x="327379" y="645037"/>
            <a:ext cx="5748996"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ACCB23B0-F854-D6A2-162B-5E6ACEEF118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3888" y="2498084"/>
            <a:ext cx="4192970" cy="31447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BA76E33-B4DC-B0D3-8E72-DC006861551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34525" y="3164592"/>
            <a:ext cx="4192971" cy="31447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272836492"/>
      </p:ext>
    </p:extLst>
  </p:cSld>
  <p:clrMapOvr>
    <a:masterClrMapping/>
  </p:clrMapOvr>
  <mc:AlternateContent xmlns:mc="http://schemas.openxmlformats.org/markup-compatibility/2006" xmlns:p14="http://schemas.microsoft.com/office/powerpoint/2010/main">
    <mc:Choice Requires="p14">
      <p:transition spd="slow" p14:dur="2000" advTm="17147"/>
    </mc:Choice>
    <mc:Fallback xmlns="">
      <p:transition spd="slow" advTm="171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24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600"/>
                                        <p:tgtEl>
                                          <p:spTgt spid="5"/>
                                        </p:tgtEl>
                                      </p:cBhvr>
                                    </p:animEffect>
                                  </p:childTnLst>
                                </p:cTn>
                              </p:par>
                              <p:par>
                                <p:cTn id="14" presetID="10" presetClass="entr" presetSubtype="0" fill="hold" nodeType="withEffect">
                                  <p:stCondLst>
                                    <p:cond delay="240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1000"/>
                                        <p:tgtEl>
                                          <p:spTgt spid="1026"/>
                                        </p:tgtEl>
                                      </p:cBhvr>
                                    </p:animEffect>
                                  </p:childTnLst>
                                </p:cTn>
                              </p:par>
                              <p:par>
                                <p:cTn id="17" presetID="10" presetClass="entr" presetSubtype="0" fill="hold" nodeType="withEffect">
                                  <p:stCondLst>
                                    <p:cond delay="24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1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594CF9F-1A7D-AB23-44A2-94D70AAF024E}"/>
              </a:ext>
            </a:extLst>
          </p:cNvPr>
          <p:cNvSpPr>
            <a:spLocks noGrp="1"/>
          </p:cNvSpPr>
          <p:nvPr>
            <p:ph type="sldNum" sz="quarter" idx="12"/>
          </p:nvPr>
        </p:nvSpPr>
        <p:spPr/>
        <p:txBody>
          <a:bodyPr/>
          <a:lstStyle/>
          <a:p>
            <a:fld id="{A28D1494-D2DE-467F-9956-DBFBACA736A0}" type="slidenum">
              <a:rPr kumimoji="1" lang="ja-JP" altLang="en-US" smtClean="0"/>
              <a:pPr/>
              <a:t>9</a:t>
            </a:fld>
            <a:endParaRPr kumimoji="1" lang="ja-JP" altLang="en-US"/>
          </a:p>
        </p:txBody>
      </p:sp>
      <p:sp>
        <p:nvSpPr>
          <p:cNvPr id="4" name="テキスト ボックス 3">
            <a:extLst>
              <a:ext uri="{FF2B5EF4-FFF2-40B4-BE49-F238E27FC236}">
                <a16:creationId xmlns:a16="http://schemas.microsoft.com/office/drawing/2014/main" id="{6FB6753C-6E2A-90A5-9A36-354DD1AB99D9}"/>
              </a:ext>
            </a:extLst>
          </p:cNvPr>
          <p:cNvSpPr txBox="1"/>
          <p:nvPr/>
        </p:nvSpPr>
        <p:spPr>
          <a:xfrm>
            <a:off x="179512" y="260648"/>
            <a:ext cx="8784976" cy="1077218"/>
          </a:xfrm>
          <a:prstGeom prst="rect">
            <a:avLst/>
          </a:prstGeom>
          <a:noFill/>
        </p:spPr>
        <p:txBody>
          <a:bodyPr wrap="square">
            <a:spAutoFit/>
          </a:bodyPr>
          <a:lstStyle/>
          <a:p>
            <a:r>
              <a:rPr lang="ja-JP" altLang="en-US" sz="2800" dirty="0">
                <a:solidFill>
                  <a:schemeClr val="accent5">
                    <a:lumMod val="50000"/>
                  </a:schemeClr>
                </a:solidFill>
                <a:latin typeface="HGS創英角ｺﾞｼｯｸUB" panose="020B0900000000000000" pitchFamily="50" charset="-128"/>
                <a:ea typeface="HGS創英角ｺﾞｼｯｸUB" panose="020B0900000000000000" pitchFamily="50" charset="-128"/>
              </a:rPr>
              <a:t>５．</a:t>
            </a:r>
            <a:r>
              <a:rPr lang="ja-JP" altLang="en-US" sz="2800" i="0" strike="noStrike" dirty="0">
                <a:solidFill>
                  <a:schemeClr val="accent5">
                    <a:lumMod val="50000"/>
                  </a:schemeClr>
                </a:solidFill>
                <a:effectLst/>
                <a:latin typeface="HGS創英角ｺﾞｼｯｸUB" panose="020B0900000000000000" pitchFamily="50" charset="-128"/>
                <a:ea typeface="HGS創英角ｺﾞｼｯｸUB" panose="020B0900000000000000" pitchFamily="50" charset="-128"/>
              </a:rPr>
              <a:t>進路指導担当者の企業見学</a:t>
            </a:r>
            <a:r>
              <a:rPr lang="ja-JP" altLang="en-US" sz="2800" b="1" i="0" strike="noStrike" dirty="0">
                <a:solidFill>
                  <a:schemeClr val="accent5">
                    <a:lumMod val="50000"/>
                  </a:schemeClr>
                </a:solidFill>
                <a:effectLst/>
                <a:latin typeface="HGS創英角ｺﾞｼｯｸUB" panose="020B0900000000000000" pitchFamily="50" charset="-128"/>
                <a:ea typeface="HGS創英角ｺﾞｼｯｸUB" panose="020B0900000000000000" pitchFamily="50" charset="-128"/>
              </a:rPr>
              <a:t>会</a:t>
            </a:r>
            <a:r>
              <a:rPr lang="ja-JP" altLang="en-US" b="1" dirty="0">
                <a:solidFill>
                  <a:schemeClr val="accent5">
                    <a:lumMod val="50000"/>
                  </a:schemeClr>
                </a:solidFill>
                <a:latin typeface="HGS創英角ｺﾞｼｯｸUB" panose="020B0900000000000000" pitchFamily="50" charset="-128"/>
                <a:ea typeface="HGS創英角ｺﾞｼｯｸUB" panose="020B0900000000000000" pitchFamily="50" charset="-128"/>
              </a:rPr>
              <a:t>　</a:t>
            </a:r>
            <a:endParaRPr lang="en-US" altLang="ja-JP" b="1" dirty="0">
              <a:solidFill>
                <a:schemeClr val="accent5">
                  <a:lumMod val="50000"/>
                </a:schemeClr>
              </a:solidFill>
              <a:latin typeface="HGS創英角ｺﾞｼｯｸUB" panose="020B0900000000000000" pitchFamily="50" charset="-128"/>
              <a:ea typeface="HGS創英角ｺﾞｼｯｸUB" panose="020B0900000000000000" pitchFamily="50" charset="-128"/>
            </a:endParaRPr>
          </a:p>
          <a:p>
            <a:r>
              <a:rPr lang="ja-JP" altLang="en-US" b="1" dirty="0">
                <a:solidFill>
                  <a:schemeClr val="accent5">
                    <a:lumMod val="50000"/>
                  </a:schemeClr>
                </a:solidFill>
                <a:latin typeface="HGS創英角ｺﾞｼｯｸUB" panose="020B0900000000000000" pitchFamily="50" charset="-128"/>
                <a:ea typeface="HGS創英角ｺﾞｼｯｸUB" panose="020B0900000000000000" pitchFamily="50" charset="-128"/>
              </a:rPr>
              <a:t>　　</a:t>
            </a:r>
            <a:endParaRPr lang="en-US" altLang="ja-JP" sz="1800" b="1" i="0" u="none" strike="noStrike" dirty="0">
              <a:solidFill>
                <a:schemeClr val="accent5">
                  <a:lumMod val="50000"/>
                </a:schemeClr>
              </a:solidFill>
              <a:effectLst/>
              <a:latin typeface="游ゴシック" panose="020B0400000000000000" pitchFamily="50" charset="-128"/>
              <a:ea typeface="游ゴシック" panose="020B0400000000000000" pitchFamily="50" charset="-128"/>
            </a:endParaRPr>
          </a:p>
          <a:p>
            <a:r>
              <a:rPr lang="ja-JP" altLang="en-US" sz="900" dirty="0">
                <a:solidFill>
                  <a:schemeClr val="accent5">
                    <a:lumMod val="50000"/>
                  </a:schemeClr>
                </a:solidFill>
              </a:rPr>
              <a:t> </a:t>
            </a:r>
            <a:br>
              <a:rPr lang="en-US" altLang="ja-JP" sz="900" dirty="0"/>
            </a:br>
            <a:r>
              <a:rPr lang="ja-JP" altLang="en-US" sz="900" dirty="0"/>
              <a:t>　　　　</a:t>
            </a:r>
            <a:endParaRPr lang="ja-JP" altLang="en-US" dirty="0">
              <a:latin typeface="+mj-ea"/>
              <a:ea typeface="+mj-ea"/>
            </a:endParaRPr>
          </a:p>
        </p:txBody>
      </p:sp>
      <p:cxnSp>
        <p:nvCxnSpPr>
          <p:cNvPr id="5" name="直線コネクタ 4">
            <a:extLst>
              <a:ext uri="{FF2B5EF4-FFF2-40B4-BE49-F238E27FC236}">
                <a16:creationId xmlns:a16="http://schemas.microsoft.com/office/drawing/2014/main" id="{62AA118F-0F84-5B7F-0111-80EE7C948FF7}"/>
              </a:ext>
            </a:extLst>
          </p:cNvPr>
          <p:cNvCxnSpPr>
            <a:cxnSpLocks/>
          </p:cNvCxnSpPr>
          <p:nvPr/>
        </p:nvCxnSpPr>
        <p:spPr>
          <a:xfrm>
            <a:off x="323528" y="768715"/>
            <a:ext cx="5328592"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正方形/長方形 2">
            <a:extLst>
              <a:ext uri="{FF2B5EF4-FFF2-40B4-BE49-F238E27FC236}">
                <a16:creationId xmlns:a16="http://schemas.microsoft.com/office/drawing/2014/main" id="{4F67BC93-AC06-DDFA-8056-6DDC1F621C1F}"/>
              </a:ext>
            </a:extLst>
          </p:cNvPr>
          <p:cNvSpPr/>
          <p:nvPr/>
        </p:nvSpPr>
        <p:spPr>
          <a:xfrm>
            <a:off x="827584" y="5517232"/>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chemeClr val="accent1">
                    <a:lumMod val="75000"/>
                  </a:schemeClr>
                </a:solidFill>
              </a:rPr>
              <a:t>㈱サンテック</a:t>
            </a:r>
          </a:p>
        </p:txBody>
      </p:sp>
      <p:sp>
        <p:nvSpPr>
          <p:cNvPr id="6" name="正方形/長方形 5">
            <a:extLst>
              <a:ext uri="{FF2B5EF4-FFF2-40B4-BE49-F238E27FC236}">
                <a16:creationId xmlns:a16="http://schemas.microsoft.com/office/drawing/2014/main" id="{9D9556AE-BE57-9332-05C2-E1E31D1A7C43}"/>
              </a:ext>
            </a:extLst>
          </p:cNvPr>
          <p:cNvSpPr/>
          <p:nvPr/>
        </p:nvSpPr>
        <p:spPr>
          <a:xfrm>
            <a:off x="5658631" y="6109745"/>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chemeClr val="accent1">
                    <a:lumMod val="75000"/>
                  </a:schemeClr>
                </a:solidFill>
              </a:rPr>
              <a:t>小城製粉㈱</a:t>
            </a:r>
          </a:p>
        </p:txBody>
      </p:sp>
      <p:sp>
        <p:nvSpPr>
          <p:cNvPr id="7" name="テキスト ボックス 6">
            <a:extLst>
              <a:ext uri="{FF2B5EF4-FFF2-40B4-BE49-F238E27FC236}">
                <a16:creationId xmlns:a16="http://schemas.microsoft.com/office/drawing/2014/main" id="{69C0CC82-B813-F782-9FE6-6F7B1C4A9110}"/>
              </a:ext>
            </a:extLst>
          </p:cNvPr>
          <p:cNvSpPr txBox="1"/>
          <p:nvPr/>
        </p:nvSpPr>
        <p:spPr>
          <a:xfrm>
            <a:off x="107504" y="614354"/>
            <a:ext cx="8856983" cy="1615827"/>
          </a:xfrm>
          <a:prstGeom prst="rect">
            <a:avLst/>
          </a:prstGeom>
          <a:noFill/>
        </p:spPr>
        <p:txBody>
          <a:bodyPr wrap="square">
            <a:spAutoFit/>
          </a:bodyPr>
          <a:lstStyle/>
          <a:p>
            <a:endParaRPr lang="en-US" altLang="ja-JP" sz="1800" b="1" i="0" u="none" strike="noStrike" dirty="0">
              <a:solidFill>
                <a:schemeClr val="accent5">
                  <a:lumMod val="50000"/>
                </a:schemeClr>
              </a:solidFill>
              <a:effectLst/>
              <a:latin typeface="游ゴシック" panose="020B0400000000000000" pitchFamily="50" charset="-128"/>
              <a:ea typeface="游ゴシック" panose="020B0400000000000000" pitchFamily="50" charset="-128"/>
            </a:endParaRPr>
          </a:p>
          <a:p>
            <a:r>
              <a:rPr lang="ja-JP" altLang="en-US" sz="900" dirty="0">
                <a:solidFill>
                  <a:schemeClr val="accent5">
                    <a:lumMod val="50000"/>
                  </a:schemeClr>
                </a:solidFill>
              </a:rPr>
              <a:t> </a:t>
            </a:r>
            <a:br>
              <a:rPr lang="en-US" altLang="ja-JP" sz="900" dirty="0"/>
            </a:br>
            <a:r>
              <a:rPr lang="ja-JP" altLang="en-US" sz="900" dirty="0"/>
              <a:t>　　　</a:t>
            </a:r>
            <a:r>
              <a:rPr lang="ja-JP" altLang="en-US" i="0" u="none" strike="noStrike" dirty="0">
                <a:solidFill>
                  <a:srgbClr val="000000"/>
                </a:solidFill>
                <a:effectLst/>
                <a:latin typeface="+mj-ea"/>
                <a:ea typeface="+mj-ea"/>
              </a:rPr>
              <a:t>学校の</a:t>
            </a:r>
            <a:r>
              <a:rPr lang="ja-JP" altLang="en-US" b="1" i="0" u="none" strike="noStrike" dirty="0">
                <a:solidFill>
                  <a:srgbClr val="C00000"/>
                </a:solidFill>
                <a:effectLst/>
                <a:latin typeface="+mj-ea"/>
                <a:ea typeface="+mj-ea"/>
              </a:rPr>
              <a:t>進路指導担当の先生方</a:t>
            </a:r>
            <a:r>
              <a:rPr lang="ja-JP" altLang="en-US" i="0" u="none" strike="noStrike" dirty="0">
                <a:solidFill>
                  <a:srgbClr val="000000"/>
                </a:solidFill>
                <a:effectLst/>
                <a:latin typeface="+mj-ea"/>
                <a:ea typeface="+mj-ea"/>
              </a:rPr>
              <a:t>に地元企業の仕事内容を知ってもらうため、１２月１２</a:t>
            </a:r>
            <a:r>
              <a:rPr lang="ja-JP" altLang="en-US" dirty="0">
                <a:solidFill>
                  <a:srgbClr val="000000"/>
                </a:solidFill>
                <a:latin typeface="+mj-ea"/>
                <a:ea typeface="+mj-ea"/>
              </a:rPr>
              <a:t>日企業</a:t>
            </a:r>
            <a:r>
              <a:rPr lang="ja-JP" altLang="en-US" i="0" u="none" strike="noStrike" dirty="0">
                <a:solidFill>
                  <a:srgbClr val="000000"/>
                </a:solidFill>
                <a:effectLst/>
                <a:latin typeface="+mj-ea"/>
                <a:ea typeface="+mj-ea"/>
              </a:rPr>
              <a:t>見学会を実施</a:t>
            </a:r>
            <a:endParaRPr lang="en-US" altLang="ja-JP" i="0" u="none" strike="noStrike" dirty="0">
              <a:solidFill>
                <a:srgbClr val="000000"/>
              </a:solidFill>
              <a:effectLst/>
              <a:latin typeface="+mj-ea"/>
              <a:ea typeface="+mj-ea"/>
            </a:endParaRPr>
          </a:p>
          <a:p>
            <a:br>
              <a:rPr lang="en-US" altLang="ja-JP" i="0" u="none" strike="noStrike" dirty="0">
                <a:solidFill>
                  <a:srgbClr val="000000"/>
                </a:solidFill>
                <a:effectLst/>
                <a:latin typeface="+mj-ea"/>
                <a:ea typeface="+mj-ea"/>
              </a:rPr>
            </a:br>
            <a:r>
              <a:rPr lang="ja-JP" altLang="en-US" dirty="0">
                <a:latin typeface="+mj-ea"/>
                <a:ea typeface="+mj-ea"/>
              </a:rPr>
              <a:t> 　　</a:t>
            </a:r>
            <a:r>
              <a:rPr lang="ja-JP" altLang="en-US" i="0" u="none" strike="noStrike" dirty="0">
                <a:solidFill>
                  <a:srgbClr val="000000"/>
                </a:solidFill>
                <a:effectLst/>
                <a:latin typeface="+mj-ea"/>
                <a:ea typeface="+mj-ea"/>
              </a:rPr>
              <a:t>市内外５校から８名が参加　４社を見学　　　　今後の人材確保につなげたい。</a:t>
            </a:r>
            <a:r>
              <a:rPr lang="ja-JP" altLang="en-US" dirty="0">
                <a:latin typeface="+mj-ea"/>
                <a:ea typeface="+mj-ea"/>
              </a:rPr>
              <a:t> </a:t>
            </a:r>
          </a:p>
        </p:txBody>
      </p:sp>
      <p:pic>
        <p:nvPicPr>
          <p:cNvPr id="8" name="図 7" descr="人, 屋内, テーブル, 座る が含まれている画像&#10;&#10;AI 生成コンテンツは誤りを含む可能性があります。">
            <a:extLst>
              <a:ext uri="{FF2B5EF4-FFF2-40B4-BE49-F238E27FC236}">
                <a16:creationId xmlns:a16="http://schemas.microsoft.com/office/drawing/2014/main" id="{39E7D014-F91B-242E-FD33-C9F5975D77C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6239" y="2494436"/>
            <a:ext cx="4029298" cy="30227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図 8" descr="人, 屋内, 立つ, 男 が含まれている画像&#10;&#10;AI 生成コンテンツは誤りを含む可能性があります。">
            <a:extLst>
              <a:ext uri="{FF2B5EF4-FFF2-40B4-BE49-F238E27FC236}">
                <a16:creationId xmlns:a16="http://schemas.microsoft.com/office/drawing/2014/main" id="{C982F285-CA5A-1099-CDC3-4E5FD936C31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35260" y="2983078"/>
            <a:ext cx="4139533" cy="3103246"/>
          </a:xfrm>
          <a:prstGeom prst="rect">
            <a:avLst/>
          </a:prstGeom>
          <a:ln>
            <a:noFill/>
          </a:ln>
          <a:effectLst>
            <a:softEdge rad="112500"/>
          </a:effectLst>
        </p:spPr>
      </p:pic>
    </p:spTree>
    <p:extLst>
      <p:ext uri="{BB962C8B-B14F-4D97-AF65-F5344CB8AC3E}">
        <p14:creationId xmlns:p14="http://schemas.microsoft.com/office/powerpoint/2010/main" val="1406269924"/>
      </p:ext>
    </p:extLst>
  </p:cSld>
  <p:clrMapOvr>
    <a:masterClrMapping/>
  </p:clrMapOvr>
  <mc:AlternateContent xmlns:mc="http://schemas.openxmlformats.org/markup-compatibility/2006" xmlns:p14="http://schemas.microsoft.com/office/powerpoint/2010/main">
    <mc:Choice Requires="p14">
      <p:transition spd="slow" p14:dur="2000" advTm="18190"/>
    </mc:Choice>
    <mc:Fallback xmlns="">
      <p:transition spd="slow" advTm="18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 presetClass="entr" presetSubtype="0" fill="hold" grpId="0" nodeType="withEffect">
                                  <p:stCondLst>
                                    <p:cond delay="250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grpId="0" nodeType="withEffect">
                                  <p:stCondLst>
                                    <p:cond delay="2500"/>
                                  </p:stCondLst>
                                  <p:childTnLst>
                                    <p:set>
                                      <p:cBhvr>
                                        <p:cTn id="17" dur="1" fill="hold">
                                          <p:stCondLst>
                                            <p:cond delay="0"/>
                                          </p:stCondLst>
                                        </p:cTn>
                                        <p:tgtEl>
                                          <p:spTgt spid="6"/>
                                        </p:tgtEl>
                                        <p:attrNameLst>
                                          <p:attrName>style.visibility</p:attrName>
                                        </p:attrNameLst>
                                      </p:cBhvr>
                                      <p:to>
                                        <p:strVal val="visible"/>
                                      </p:to>
                                    </p:set>
                                  </p:childTnLst>
                                </p:cTn>
                              </p:par>
                              <p:par>
                                <p:cTn id="18" presetID="10" presetClass="entr" presetSubtype="0" fill="hold" nodeType="withEffect">
                                  <p:stCondLst>
                                    <p:cond delay="25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nodeType="withEffect">
                                  <p:stCondLst>
                                    <p:cond delay="2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05591-A113-4A30-BDF8-5E95FB038DFD}"/>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47F6219-039C-9C4F-81CC-CFBC6542F566}"/>
              </a:ext>
            </a:extLst>
          </p:cNvPr>
          <p:cNvSpPr>
            <a:spLocks noGrp="1"/>
          </p:cNvSpPr>
          <p:nvPr>
            <p:ph type="sldNum" sz="quarter" idx="12"/>
          </p:nvPr>
        </p:nvSpPr>
        <p:spPr/>
        <p:txBody>
          <a:bodyPr/>
          <a:lstStyle/>
          <a:p>
            <a:fld id="{A28D1494-D2DE-467F-9956-DBFBACA736A0}" type="slidenum">
              <a:rPr kumimoji="1" lang="ja-JP" altLang="en-US" smtClean="0"/>
              <a:pPr/>
              <a:t>10</a:t>
            </a:fld>
            <a:endParaRPr kumimoji="1" lang="ja-JP" altLang="en-US"/>
          </a:p>
        </p:txBody>
      </p:sp>
      <p:sp>
        <p:nvSpPr>
          <p:cNvPr id="4" name="テキスト ボックス 3">
            <a:extLst>
              <a:ext uri="{FF2B5EF4-FFF2-40B4-BE49-F238E27FC236}">
                <a16:creationId xmlns:a16="http://schemas.microsoft.com/office/drawing/2014/main" id="{E5295CDB-081C-D438-5E62-8AAB8835A0CB}"/>
              </a:ext>
            </a:extLst>
          </p:cNvPr>
          <p:cNvSpPr txBox="1"/>
          <p:nvPr/>
        </p:nvSpPr>
        <p:spPr>
          <a:xfrm>
            <a:off x="251520" y="358570"/>
            <a:ext cx="8784976" cy="1077218"/>
          </a:xfrm>
          <a:prstGeom prst="rect">
            <a:avLst/>
          </a:prstGeom>
          <a:noFill/>
        </p:spPr>
        <p:txBody>
          <a:bodyPr wrap="square">
            <a:spAutoFit/>
          </a:bodyPr>
          <a:lstStyle/>
          <a:p>
            <a:r>
              <a:rPr lang="ja-JP" altLang="en-US" sz="2800" dirty="0">
                <a:solidFill>
                  <a:schemeClr val="accent5">
                    <a:lumMod val="50000"/>
                  </a:schemeClr>
                </a:solidFill>
                <a:latin typeface="HGS創英角ｺﾞｼｯｸUB" panose="020B0900000000000000" pitchFamily="50" charset="-128"/>
                <a:ea typeface="HGS創英角ｺﾞｼｯｸUB" panose="020B0900000000000000" pitchFamily="50" charset="-128"/>
              </a:rPr>
              <a:t>６．ＵＩターン者確保事業（マイナビ転職フェア）</a:t>
            </a:r>
            <a:r>
              <a:rPr lang="ja-JP" altLang="en-US" b="1" dirty="0">
                <a:solidFill>
                  <a:schemeClr val="accent5">
                    <a:lumMod val="50000"/>
                  </a:schemeClr>
                </a:solidFill>
                <a:latin typeface="HGS創英角ｺﾞｼｯｸUB" panose="020B0900000000000000" pitchFamily="50" charset="-128"/>
                <a:ea typeface="HGS創英角ｺﾞｼｯｸUB" panose="020B0900000000000000" pitchFamily="50" charset="-128"/>
              </a:rPr>
              <a:t>　</a:t>
            </a:r>
            <a:endParaRPr lang="en-US" altLang="ja-JP" b="1" dirty="0">
              <a:solidFill>
                <a:schemeClr val="accent5">
                  <a:lumMod val="50000"/>
                </a:schemeClr>
              </a:solidFill>
              <a:latin typeface="HGS創英角ｺﾞｼｯｸUB" panose="020B0900000000000000" pitchFamily="50" charset="-128"/>
              <a:ea typeface="HGS創英角ｺﾞｼｯｸUB" panose="020B0900000000000000" pitchFamily="50" charset="-128"/>
            </a:endParaRPr>
          </a:p>
          <a:p>
            <a:r>
              <a:rPr lang="ja-JP" altLang="en-US" b="1" dirty="0">
                <a:solidFill>
                  <a:schemeClr val="accent5">
                    <a:lumMod val="50000"/>
                  </a:schemeClr>
                </a:solidFill>
                <a:latin typeface="HGS創英角ｺﾞｼｯｸUB" panose="020B0900000000000000" pitchFamily="50" charset="-128"/>
                <a:ea typeface="HGS創英角ｺﾞｼｯｸUB" panose="020B0900000000000000" pitchFamily="50" charset="-128"/>
              </a:rPr>
              <a:t>　　</a:t>
            </a:r>
            <a:endParaRPr lang="en-US" altLang="ja-JP" sz="1800" b="1" i="0" u="none" strike="noStrike" dirty="0">
              <a:solidFill>
                <a:schemeClr val="accent5">
                  <a:lumMod val="50000"/>
                </a:schemeClr>
              </a:solidFill>
              <a:effectLst/>
              <a:latin typeface="游ゴシック" panose="020B0400000000000000" pitchFamily="50" charset="-128"/>
              <a:ea typeface="游ゴシック" panose="020B0400000000000000" pitchFamily="50" charset="-128"/>
            </a:endParaRPr>
          </a:p>
          <a:p>
            <a:r>
              <a:rPr lang="ja-JP" altLang="en-US" sz="900" dirty="0">
                <a:solidFill>
                  <a:schemeClr val="accent5">
                    <a:lumMod val="50000"/>
                  </a:schemeClr>
                </a:solidFill>
              </a:rPr>
              <a:t> </a:t>
            </a:r>
            <a:br>
              <a:rPr lang="en-US" altLang="ja-JP" sz="900" dirty="0"/>
            </a:br>
            <a:r>
              <a:rPr lang="ja-JP" altLang="en-US" sz="900" dirty="0"/>
              <a:t>　　　　</a:t>
            </a:r>
            <a:endParaRPr lang="ja-JP" altLang="en-US" dirty="0">
              <a:latin typeface="+mj-ea"/>
              <a:ea typeface="+mj-ea"/>
            </a:endParaRPr>
          </a:p>
        </p:txBody>
      </p:sp>
      <p:cxnSp>
        <p:nvCxnSpPr>
          <p:cNvPr id="5" name="直線コネクタ 4">
            <a:extLst>
              <a:ext uri="{FF2B5EF4-FFF2-40B4-BE49-F238E27FC236}">
                <a16:creationId xmlns:a16="http://schemas.microsoft.com/office/drawing/2014/main" id="{15444479-50F8-DAC6-356D-7F24E46699F6}"/>
              </a:ext>
            </a:extLst>
          </p:cNvPr>
          <p:cNvCxnSpPr>
            <a:cxnSpLocks/>
          </p:cNvCxnSpPr>
          <p:nvPr/>
        </p:nvCxnSpPr>
        <p:spPr>
          <a:xfrm>
            <a:off x="395537" y="887849"/>
            <a:ext cx="8064895" cy="933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9E5389F1-39CB-3E9C-C205-61B799407271}"/>
              </a:ext>
            </a:extLst>
          </p:cNvPr>
          <p:cNvSpPr txBox="1"/>
          <p:nvPr/>
        </p:nvSpPr>
        <p:spPr>
          <a:xfrm>
            <a:off x="245300" y="817549"/>
            <a:ext cx="8856983" cy="2723823"/>
          </a:xfrm>
          <a:prstGeom prst="rect">
            <a:avLst/>
          </a:prstGeom>
          <a:noFill/>
        </p:spPr>
        <p:txBody>
          <a:bodyPr wrap="square">
            <a:spAutoFit/>
          </a:bodyPr>
          <a:lstStyle/>
          <a:p>
            <a:endParaRPr lang="en-US" altLang="ja-JP" sz="1800" b="1" i="0" u="none" strike="noStrike" dirty="0">
              <a:solidFill>
                <a:schemeClr val="accent5">
                  <a:lumMod val="50000"/>
                </a:schemeClr>
              </a:solidFill>
              <a:effectLst/>
              <a:latin typeface="游ゴシック" panose="020B0400000000000000" pitchFamily="50" charset="-128"/>
              <a:ea typeface="游ゴシック" panose="020B0400000000000000" pitchFamily="50" charset="-128"/>
            </a:endParaRPr>
          </a:p>
          <a:p>
            <a:r>
              <a:rPr lang="ja-JP" altLang="en-US" sz="900" dirty="0">
                <a:solidFill>
                  <a:schemeClr val="accent5">
                    <a:lumMod val="50000"/>
                  </a:schemeClr>
                </a:solidFill>
              </a:rPr>
              <a:t> </a:t>
            </a:r>
            <a:br>
              <a:rPr lang="en-US" altLang="ja-JP" sz="900" dirty="0"/>
            </a:br>
            <a:r>
              <a:rPr lang="ja-JP" altLang="en-US" sz="900" dirty="0"/>
              <a:t>　　</a:t>
            </a:r>
            <a:r>
              <a:rPr lang="ja-JP" altLang="en-US" dirty="0">
                <a:latin typeface="BIZ UDPゴシック" panose="020B0400000000000000" pitchFamily="50" charset="-128"/>
                <a:ea typeface="BIZ UDPゴシック" panose="020B0400000000000000" pitchFamily="50" charset="-128"/>
              </a:rPr>
              <a:t>会員企業への転職者確保のためマイナビ転職フェア「福岡」に企連協で出展</a:t>
            </a:r>
            <a:endParaRPr lang="en-US" altLang="ja-JP" dirty="0">
              <a:latin typeface="BIZ UDPゴシック" panose="020B0400000000000000" pitchFamily="50" charset="-128"/>
              <a:ea typeface="BIZ UDPゴシック" panose="020B0400000000000000" pitchFamily="50" charset="-128"/>
            </a:endParaRPr>
          </a:p>
          <a:p>
            <a:r>
              <a:rPr lang="ja-JP" altLang="en-US" dirty="0">
                <a:latin typeface="BIZ UDPゴシック" panose="020B0400000000000000" pitchFamily="50" charset="-128"/>
                <a:ea typeface="BIZ UDPゴシック" panose="020B0400000000000000" pitchFamily="50" charset="-128"/>
              </a:rPr>
              <a:t>　会員企業の求人情報を提供</a:t>
            </a:r>
            <a:endParaRPr lang="en-US" altLang="ja-JP" i="0" u="none" strike="noStrike" dirty="0">
              <a:solidFill>
                <a:srgbClr val="000000"/>
              </a:solidFill>
              <a:effectLst/>
              <a:latin typeface="BIZ UDPゴシック" panose="020B0400000000000000" pitchFamily="50" charset="-128"/>
              <a:ea typeface="BIZ UDPゴシック" panose="020B0400000000000000" pitchFamily="50" charset="-128"/>
            </a:endParaRPr>
          </a:p>
          <a:p>
            <a:br>
              <a:rPr lang="en-US" altLang="ja-JP" i="0" u="none" strike="noStrike" dirty="0">
                <a:solidFill>
                  <a:srgbClr val="000000"/>
                </a:solidFill>
                <a:effectLst/>
                <a:latin typeface="BIZ UDPゴシック" panose="020B0400000000000000" pitchFamily="50" charset="-128"/>
                <a:ea typeface="BIZ UDPゴシック" panose="020B0400000000000000" pitchFamily="50" charset="-128"/>
              </a:rPr>
            </a:br>
            <a:r>
              <a:rPr lang="ja-JP" altLang="en-US" dirty="0">
                <a:latin typeface="+mj-ea"/>
                <a:ea typeface="+mj-ea"/>
              </a:rPr>
              <a:t> 　　 令和８年１月１８日（日）開催　　マリンメッセ福岡　</a:t>
            </a:r>
            <a:endParaRPr lang="en-US" altLang="ja-JP" dirty="0">
              <a:latin typeface="+mj-ea"/>
              <a:ea typeface="+mj-ea"/>
            </a:endParaRPr>
          </a:p>
          <a:p>
            <a:r>
              <a:rPr lang="ja-JP" altLang="en-US" dirty="0">
                <a:latin typeface="+mj-ea"/>
                <a:ea typeface="+mj-ea"/>
              </a:rPr>
              <a:t>　　　　　　　　　　　　　　　　特設エリア</a:t>
            </a:r>
            <a:r>
              <a:rPr lang="ja-JP" altLang="en-US" dirty="0">
                <a:solidFill>
                  <a:srgbClr val="0000FF"/>
                </a:solidFill>
                <a:latin typeface="+mj-ea"/>
                <a:ea typeface="+mj-ea"/>
              </a:rPr>
              <a:t>「</a:t>
            </a:r>
            <a:r>
              <a:rPr lang="ja-JP" altLang="en-US" b="1" dirty="0">
                <a:solidFill>
                  <a:srgbClr val="0000FF"/>
                </a:solidFill>
              </a:rPr>
              <a:t>鹿児島県</a:t>
            </a:r>
            <a:r>
              <a:rPr lang="en-US" altLang="ja-JP" b="1" dirty="0">
                <a:solidFill>
                  <a:srgbClr val="0000FF"/>
                </a:solidFill>
              </a:rPr>
              <a:t>】</a:t>
            </a:r>
            <a:r>
              <a:rPr lang="ja-JP" altLang="en-US" b="1" dirty="0">
                <a:solidFill>
                  <a:srgbClr val="0000FF"/>
                </a:solidFill>
              </a:rPr>
              <a:t>薩摩川内市 </a:t>
            </a:r>
            <a:r>
              <a:rPr lang="en-US" altLang="ja-JP" b="1" dirty="0">
                <a:solidFill>
                  <a:srgbClr val="0000FF"/>
                </a:solidFill>
              </a:rPr>
              <a:t>UI</a:t>
            </a:r>
            <a:r>
              <a:rPr lang="ja-JP" altLang="en-US" b="1" dirty="0">
                <a:solidFill>
                  <a:srgbClr val="0000FF"/>
                </a:solidFill>
              </a:rPr>
              <a:t>ターン相談コーナー」</a:t>
            </a:r>
            <a:endParaRPr lang="en-US" altLang="ja-JP" dirty="0">
              <a:solidFill>
                <a:srgbClr val="0000FF"/>
              </a:solidFill>
              <a:latin typeface="+mj-ea"/>
              <a:ea typeface="+mj-ea"/>
            </a:endParaRPr>
          </a:p>
          <a:p>
            <a:r>
              <a:rPr lang="ja-JP" altLang="en-US" dirty="0">
                <a:latin typeface="+mj-ea"/>
                <a:ea typeface="+mj-ea"/>
              </a:rPr>
              <a:t>　　　情報提供企業　　会員企業６社＋薩摩川内市役所</a:t>
            </a:r>
            <a:endParaRPr lang="en-US" altLang="ja-JP" dirty="0">
              <a:latin typeface="+mj-ea"/>
              <a:ea typeface="+mj-ea"/>
            </a:endParaRPr>
          </a:p>
          <a:p>
            <a:endParaRPr lang="en-US" altLang="ja-JP" dirty="0">
              <a:latin typeface="+mj-ea"/>
              <a:ea typeface="+mj-ea"/>
            </a:endParaRPr>
          </a:p>
          <a:p>
            <a:r>
              <a:rPr lang="ja-JP" altLang="en-US" dirty="0">
                <a:latin typeface="+mj-ea"/>
                <a:ea typeface="+mj-ea"/>
              </a:rPr>
              <a:t>　　　面談者数　：　１５名</a:t>
            </a:r>
          </a:p>
        </p:txBody>
      </p:sp>
      <p:pic>
        <p:nvPicPr>
          <p:cNvPr id="12" name="図 11" descr="挿絵, 抽象 が含まれている画像&#10;&#10;AI 生成コンテンツは誤りを含む可能性があります。">
            <a:extLst>
              <a:ext uri="{FF2B5EF4-FFF2-40B4-BE49-F238E27FC236}">
                <a16:creationId xmlns:a16="http://schemas.microsoft.com/office/drawing/2014/main" id="{7E582132-7B2D-C186-BFE8-E5A24B573E07}"/>
              </a:ext>
            </a:extLst>
          </p:cNvPr>
          <p:cNvPicPr>
            <a:picLocks noChangeAspect="1"/>
          </p:cNvPicPr>
          <p:nvPr/>
        </p:nvPicPr>
        <p:blipFill>
          <a:blip r:embed="rId2"/>
          <a:stretch>
            <a:fillRect/>
          </a:stretch>
        </p:blipFill>
        <p:spPr>
          <a:xfrm>
            <a:off x="1066800" y="4077072"/>
            <a:ext cx="2476846" cy="504895"/>
          </a:xfrm>
          <a:prstGeom prst="rect">
            <a:avLst/>
          </a:prstGeom>
        </p:spPr>
      </p:pic>
      <p:pic>
        <p:nvPicPr>
          <p:cNvPr id="1026" name="Picture 2">
            <a:extLst>
              <a:ext uri="{FF2B5EF4-FFF2-40B4-BE49-F238E27FC236}">
                <a16:creationId xmlns:a16="http://schemas.microsoft.com/office/drawing/2014/main" id="{F57908E0-EC44-2A70-4DA4-DBF3542B896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28728" y="3212976"/>
            <a:ext cx="4248472" cy="318561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29689669"/>
      </p:ext>
    </p:extLst>
  </p:cSld>
  <p:clrMapOvr>
    <a:masterClrMapping/>
  </p:clrMapOvr>
  <mc:AlternateContent xmlns:mc="http://schemas.openxmlformats.org/markup-compatibility/2006" xmlns:p14="http://schemas.microsoft.com/office/powerpoint/2010/main">
    <mc:Choice Requires="p14">
      <p:transition spd="slow" p14:dur="2000" advTm="18190"/>
    </mc:Choice>
    <mc:Fallback xmlns="">
      <p:transition spd="slow" advTm="18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6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26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nodeType="withEffect">
                                  <p:stCondLst>
                                    <p:cond delay="260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EE14DEF5-78CD-D74E-E20A-D9F603445711}"/>
              </a:ext>
            </a:extLst>
          </p:cNvPr>
          <p:cNvSpPr>
            <a:spLocks noGrp="1"/>
          </p:cNvSpPr>
          <p:nvPr>
            <p:ph type="sldNum" sz="quarter" idx="12"/>
          </p:nvPr>
        </p:nvSpPr>
        <p:spPr/>
        <p:txBody>
          <a:bodyPr/>
          <a:lstStyle/>
          <a:p>
            <a:fld id="{A28D1494-D2DE-467F-9956-DBFBACA736A0}" type="slidenum">
              <a:rPr kumimoji="1" lang="ja-JP" altLang="en-US" smtClean="0"/>
              <a:pPr/>
              <a:t>11</a:t>
            </a:fld>
            <a:endParaRPr kumimoji="1" lang="ja-JP" altLang="en-US"/>
          </a:p>
        </p:txBody>
      </p:sp>
      <p:sp>
        <p:nvSpPr>
          <p:cNvPr id="4" name="テキスト ボックス 3">
            <a:extLst>
              <a:ext uri="{FF2B5EF4-FFF2-40B4-BE49-F238E27FC236}">
                <a16:creationId xmlns:a16="http://schemas.microsoft.com/office/drawing/2014/main" id="{020FBB1B-41DA-F588-5D1B-677B428F1BBA}"/>
              </a:ext>
            </a:extLst>
          </p:cNvPr>
          <p:cNvSpPr txBox="1"/>
          <p:nvPr/>
        </p:nvSpPr>
        <p:spPr>
          <a:xfrm>
            <a:off x="179512" y="404664"/>
            <a:ext cx="8568952" cy="1077218"/>
          </a:xfrm>
          <a:prstGeom prst="rect">
            <a:avLst/>
          </a:prstGeom>
          <a:noFill/>
        </p:spPr>
        <p:txBody>
          <a:bodyPr wrap="square">
            <a:spAutoFit/>
          </a:bodyPr>
          <a:lstStyle/>
          <a:p>
            <a:r>
              <a:rPr lang="ja-JP" altLang="en-US" sz="2800" dirty="0">
                <a:solidFill>
                  <a:schemeClr val="accent5">
                    <a:lumMod val="50000"/>
                  </a:schemeClr>
                </a:solidFill>
                <a:latin typeface="HGS創英角ｺﾞｼｯｸUB" panose="020B0900000000000000" pitchFamily="50" charset="-128"/>
                <a:ea typeface="HGS創英角ｺﾞｼｯｸUB" panose="020B0900000000000000" pitchFamily="50" charset="-128"/>
              </a:rPr>
              <a:t>７．薩摩國合同企業説明会</a:t>
            </a:r>
            <a:endParaRPr lang="en-US" altLang="ja-JP" sz="1800" b="1" i="0" u="none" strike="noStrike" dirty="0">
              <a:solidFill>
                <a:schemeClr val="accent5">
                  <a:lumMod val="50000"/>
                </a:schemeClr>
              </a:solidFill>
              <a:effectLst/>
              <a:latin typeface="游ゴシック" panose="020B0400000000000000" pitchFamily="50" charset="-128"/>
              <a:ea typeface="游ゴシック" panose="020B0400000000000000" pitchFamily="50" charset="-128"/>
            </a:endParaRPr>
          </a:p>
          <a:p>
            <a:r>
              <a:rPr lang="ja-JP" altLang="en-US" sz="900" dirty="0">
                <a:solidFill>
                  <a:schemeClr val="accent5">
                    <a:lumMod val="50000"/>
                  </a:schemeClr>
                </a:solidFill>
              </a:rPr>
              <a:t> </a:t>
            </a:r>
            <a:br>
              <a:rPr lang="en-US" altLang="ja-JP" sz="900" dirty="0"/>
            </a:br>
            <a:r>
              <a:rPr lang="ja-JP" altLang="en-US" sz="900" dirty="0"/>
              <a:t>　　　　</a:t>
            </a:r>
            <a:r>
              <a:rPr lang="ja-JP" altLang="en-US" sz="900" b="1" dirty="0">
                <a:latin typeface="ＭＳ 明朝" panose="02020609040205080304" pitchFamily="17" charset="-128"/>
                <a:ea typeface="ＭＳ 明朝" panose="02020609040205080304" pitchFamily="17" charset="-128"/>
              </a:rPr>
              <a:t>　</a:t>
            </a:r>
            <a:endParaRPr lang="en-US" altLang="ja-JP" sz="900" b="1" dirty="0">
              <a:latin typeface="ＭＳ 明朝" panose="02020609040205080304" pitchFamily="17" charset="-128"/>
              <a:ea typeface="ＭＳ 明朝" panose="02020609040205080304" pitchFamily="17" charset="-128"/>
            </a:endParaRPr>
          </a:p>
          <a:p>
            <a:r>
              <a:rPr lang="ja-JP" altLang="en-US" sz="900" b="1" dirty="0">
                <a:latin typeface="ＭＳ 明朝" panose="02020609040205080304" pitchFamily="17" charset="-128"/>
                <a:ea typeface="ＭＳ 明朝" panose="02020609040205080304" pitchFamily="17" charset="-128"/>
              </a:rPr>
              <a:t>　　　　</a:t>
            </a:r>
            <a:r>
              <a:rPr lang="ja-JP" altLang="en-US" dirty="0">
                <a:latin typeface="+mj-ea"/>
                <a:ea typeface="+mj-ea"/>
              </a:rPr>
              <a:t>　　</a:t>
            </a:r>
          </a:p>
        </p:txBody>
      </p:sp>
      <p:cxnSp>
        <p:nvCxnSpPr>
          <p:cNvPr id="5" name="直線コネクタ 4">
            <a:extLst>
              <a:ext uri="{FF2B5EF4-FFF2-40B4-BE49-F238E27FC236}">
                <a16:creationId xmlns:a16="http://schemas.microsoft.com/office/drawing/2014/main" id="{BDDBE2F7-8256-B4D8-5410-1A19E411734B}"/>
              </a:ext>
            </a:extLst>
          </p:cNvPr>
          <p:cNvCxnSpPr>
            <a:cxnSpLocks/>
          </p:cNvCxnSpPr>
          <p:nvPr/>
        </p:nvCxnSpPr>
        <p:spPr>
          <a:xfrm>
            <a:off x="179512" y="908720"/>
            <a:ext cx="4392488"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図 11" descr="天井, 屋内, 男, 立つ が含まれている画像&#10;&#10;自動的に生成された説明">
            <a:extLst>
              <a:ext uri="{FF2B5EF4-FFF2-40B4-BE49-F238E27FC236}">
                <a16:creationId xmlns:a16="http://schemas.microsoft.com/office/drawing/2014/main" id="{880D15E8-005C-EE57-5833-43AC6E0F45D7}"/>
              </a:ext>
            </a:extLst>
          </p:cNvPr>
          <p:cNvPicPr>
            <a:picLocks noChangeAspect="1"/>
          </p:cNvPicPr>
          <p:nvPr/>
        </p:nvPicPr>
        <p:blipFill>
          <a:blip r:embed="rId2" cstate="print">
            <a:extLst>
              <a:ext uri="{28A0092B-C50C-407E-A947-70E740481C1C}">
                <a14:useLocalDpi xmlns:a14="http://schemas.microsoft.com/office/drawing/2010/main" val="0"/>
              </a:ext>
            </a:extLst>
          </a:blip>
          <a:srcRect l="18998"/>
          <a:stretch/>
        </p:blipFill>
        <p:spPr>
          <a:xfrm>
            <a:off x="546899" y="2362817"/>
            <a:ext cx="3809077" cy="31349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テキスト ボックス 2">
            <a:extLst>
              <a:ext uri="{FF2B5EF4-FFF2-40B4-BE49-F238E27FC236}">
                <a16:creationId xmlns:a16="http://schemas.microsoft.com/office/drawing/2014/main" id="{B1D11625-8DB3-A2ED-1FD5-F065D12E9A9F}"/>
              </a:ext>
            </a:extLst>
          </p:cNvPr>
          <p:cNvSpPr txBox="1"/>
          <p:nvPr/>
        </p:nvSpPr>
        <p:spPr>
          <a:xfrm>
            <a:off x="-103586" y="885489"/>
            <a:ext cx="9068074" cy="1754326"/>
          </a:xfrm>
          <a:prstGeom prst="rect">
            <a:avLst/>
          </a:prstGeom>
          <a:noFill/>
        </p:spPr>
        <p:txBody>
          <a:bodyPr wrap="square">
            <a:spAutoFit/>
          </a:bodyPr>
          <a:lstStyle/>
          <a:p>
            <a:r>
              <a:rPr lang="ja-JP" altLang="en-US" sz="900" dirty="0">
                <a:solidFill>
                  <a:schemeClr val="accent5">
                    <a:lumMod val="50000"/>
                  </a:schemeClr>
                </a:solidFill>
              </a:rPr>
              <a:t> </a:t>
            </a:r>
            <a:br>
              <a:rPr lang="en-US" altLang="ja-JP" sz="900" dirty="0"/>
            </a:br>
            <a:r>
              <a:rPr lang="ja-JP" altLang="en-US" sz="900" dirty="0"/>
              <a:t>　　　　</a:t>
            </a:r>
            <a:r>
              <a:rPr lang="ja-JP" altLang="en-US" sz="900" b="1" dirty="0">
                <a:latin typeface="ＭＳ 明朝" panose="02020609040205080304" pitchFamily="17" charset="-128"/>
                <a:ea typeface="ＭＳ 明朝" panose="02020609040205080304" pitchFamily="17" charset="-128"/>
              </a:rPr>
              <a:t>　</a:t>
            </a:r>
            <a:endParaRPr lang="en-US" altLang="ja-JP" sz="900" b="1" dirty="0">
              <a:latin typeface="ＭＳ 明朝" panose="02020609040205080304" pitchFamily="17" charset="-128"/>
              <a:ea typeface="ＭＳ 明朝" panose="02020609040205080304" pitchFamily="17" charset="-128"/>
            </a:endParaRPr>
          </a:p>
          <a:p>
            <a:r>
              <a:rPr lang="ja-JP" altLang="en-US" sz="900" b="1" dirty="0">
                <a:latin typeface="ＭＳ 明朝" panose="02020609040205080304" pitchFamily="17" charset="-128"/>
                <a:ea typeface="ＭＳ 明朝" panose="02020609040205080304" pitchFamily="17" charset="-128"/>
              </a:rPr>
              <a:t>　　　　</a:t>
            </a:r>
            <a:r>
              <a:rPr lang="ja-JP" altLang="en-US" dirty="0">
                <a:latin typeface="+mj-ea"/>
                <a:ea typeface="+mj-ea"/>
              </a:rPr>
              <a:t>　　　薩摩國雇用創造協議会主催の合同企業説明会に、会員企業が参加</a:t>
            </a:r>
            <a:endParaRPr lang="en-US" altLang="ja-JP" dirty="0">
              <a:latin typeface="+mj-ea"/>
              <a:ea typeface="+mj-ea"/>
            </a:endParaRPr>
          </a:p>
          <a:p>
            <a:endParaRPr lang="en-US" altLang="ja-JP" dirty="0">
              <a:latin typeface="+mj-ea"/>
              <a:ea typeface="+mj-ea"/>
            </a:endParaRPr>
          </a:p>
          <a:p>
            <a:r>
              <a:rPr lang="ja-JP" altLang="en-US" dirty="0">
                <a:latin typeface="+mj-ea"/>
                <a:ea typeface="+mj-ea"/>
              </a:rPr>
              <a:t>　　　　　　　　〇令和７年２月６日（木）　サンアリーナせんだい　　</a:t>
            </a:r>
            <a:endParaRPr lang="en-US" altLang="ja-JP" dirty="0">
              <a:latin typeface="+mj-ea"/>
              <a:ea typeface="+mj-ea"/>
            </a:endParaRPr>
          </a:p>
          <a:p>
            <a:r>
              <a:rPr lang="ja-JP" altLang="en-US" dirty="0">
                <a:latin typeface="+mj-ea"/>
                <a:ea typeface="+mj-ea"/>
              </a:rPr>
              <a:t>　　　　　　　　　　　　　　　　　　　　　　　　　　　　　　　　会員企業２３社・企連協事務局参加</a:t>
            </a:r>
            <a:endParaRPr lang="en-US" altLang="ja-JP" dirty="0">
              <a:latin typeface="+mj-ea"/>
              <a:ea typeface="+mj-ea"/>
            </a:endParaRPr>
          </a:p>
          <a:p>
            <a:r>
              <a:rPr lang="ja-JP" altLang="en-US" dirty="0">
                <a:latin typeface="+mj-ea"/>
                <a:ea typeface="+mj-ea"/>
              </a:rPr>
              <a:t>　　　　　　　　</a:t>
            </a:r>
          </a:p>
        </p:txBody>
      </p:sp>
      <p:pic>
        <p:nvPicPr>
          <p:cNvPr id="2050" name="Picture 2">
            <a:extLst>
              <a:ext uri="{FF2B5EF4-FFF2-40B4-BE49-F238E27FC236}">
                <a16:creationId xmlns:a16="http://schemas.microsoft.com/office/drawing/2014/main" id="{885AE688-32B3-60CD-A74B-57DC2A1F80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315"/>
          <a:stretch>
            <a:fillRect/>
          </a:stretch>
        </p:blipFill>
        <p:spPr bwMode="auto">
          <a:xfrm>
            <a:off x="4639121" y="3040354"/>
            <a:ext cx="3969934" cy="324748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7067E305-0A51-B191-659F-E83157D94894}"/>
              </a:ext>
            </a:extLst>
          </p:cNvPr>
          <p:cNvSpPr txBox="1"/>
          <p:nvPr/>
        </p:nvSpPr>
        <p:spPr>
          <a:xfrm>
            <a:off x="323528" y="5610726"/>
            <a:ext cx="4572322" cy="677108"/>
          </a:xfrm>
          <a:prstGeom prst="rect">
            <a:avLst/>
          </a:prstGeom>
          <a:noFill/>
        </p:spPr>
        <p:txBody>
          <a:bodyPr wrap="square">
            <a:spAutoFit/>
          </a:bodyPr>
          <a:lstStyle/>
          <a:p>
            <a:r>
              <a:rPr lang="ja-JP" altLang="en-US" sz="900" dirty="0">
                <a:solidFill>
                  <a:schemeClr val="accent5">
                    <a:lumMod val="50000"/>
                  </a:schemeClr>
                </a:solidFill>
              </a:rPr>
              <a:t> </a:t>
            </a:r>
            <a:br>
              <a:rPr lang="en-US" altLang="ja-JP" sz="900" dirty="0"/>
            </a:br>
            <a:r>
              <a:rPr lang="ja-JP" altLang="en-US" sz="900" dirty="0"/>
              <a:t>　　　　</a:t>
            </a:r>
            <a:r>
              <a:rPr lang="ja-JP" altLang="en-US" sz="900" b="1" dirty="0">
                <a:latin typeface="ＭＳ 明朝" panose="02020609040205080304" pitchFamily="17" charset="-128"/>
                <a:ea typeface="ＭＳ 明朝" panose="02020609040205080304" pitchFamily="17" charset="-128"/>
              </a:rPr>
              <a:t>　</a:t>
            </a:r>
            <a:endParaRPr lang="en-US" altLang="ja-JP" sz="900" b="1" dirty="0">
              <a:latin typeface="ＭＳ 明朝" panose="02020609040205080304" pitchFamily="17" charset="-128"/>
              <a:ea typeface="ＭＳ 明朝" panose="02020609040205080304" pitchFamily="17" charset="-128"/>
            </a:endParaRPr>
          </a:p>
          <a:p>
            <a:r>
              <a:rPr lang="ja-JP" altLang="en-US" sz="900" b="1" dirty="0">
                <a:latin typeface="ＭＳ 明朝" panose="02020609040205080304" pitchFamily="17" charset="-128"/>
                <a:ea typeface="ＭＳ 明朝" panose="02020609040205080304" pitchFamily="17" charset="-128"/>
              </a:rPr>
              <a:t>　　　</a:t>
            </a:r>
            <a:r>
              <a:rPr lang="ja-JP" altLang="en-US" sz="2000" b="1" u="sng" dirty="0">
                <a:solidFill>
                  <a:srgbClr val="377997"/>
                </a:solidFill>
                <a:latin typeface="+mj-ea"/>
                <a:ea typeface="+mj-ea"/>
              </a:rPr>
              <a:t>今年度は２月６日（金）開催予定</a:t>
            </a:r>
          </a:p>
        </p:txBody>
      </p:sp>
    </p:spTree>
    <p:extLst>
      <p:ext uri="{BB962C8B-B14F-4D97-AF65-F5344CB8AC3E}">
        <p14:creationId xmlns:p14="http://schemas.microsoft.com/office/powerpoint/2010/main" val="2483559836"/>
      </p:ext>
    </p:extLst>
  </p:cSld>
  <p:clrMapOvr>
    <a:masterClrMapping/>
  </p:clrMapOvr>
  <mc:AlternateContent xmlns:mc="http://schemas.openxmlformats.org/markup-compatibility/2006" xmlns:p14="http://schemas.microsoft.com/office/powerpoint/2010/main">
    <mc:Choice Requires="p14">
      <p:transition spd="slow" p14:dur="2000" advTm="17614"/>
    </mc:Choice>
    <mc:Fallback xmlns="">
      <p:transition spd="slow" advTm="176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25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childTnLst>
                                </p:cTn>
                              </p:par>
                              <p:par>
                                <p:cTn id="17" presetID="10" presetClass="entr" presetSubtype="0" fill="hold" grpId="0" nodeType="withEffect">
                                  <p:stCondLst>
                                    <p:cond delay="2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nodeType="withEffect">
                                  <p:stCondLst>
                                    <p:cond delay="2500"/>
                                  </p:stCondLst>
                                  <p:childTnLst>
                                    <p:set>
                                      <p:cBhvr>
                                        <p:cTn id="21" dur="1" fill="hold">
                                          <p:stCondLst>
                                            <p:cond delay="0"/>
                                          </p:stCondLst>
                                        </p:cTn>
                                        <p:tgtEl>
                                          <p:spTgt spid="2050"/>
                                        </p:tgtEl>
                                        <p:attrNameLst>
                                          <p:attrName>style.visibility</p:attrName>
                                        </p:attrNameLst>
                                      </p:cBhvr>
                                      <p:to>
                                        <p:strVal val="visible"/>
                                      </p:to>
                                    </p:set>
                                    <p:animEffect transition="in" filter="fade">
                                      <p:cBhvr>
                                        <p:cTn id="22"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53FD5BC6-94BD-0197-FA30-3E00D6249D6B}"/>
              </a:ext>
            </a:extLst>
          </p:cNvPr>
          <p:cNvSpPr/>
          <p:nvPr/>
        </p:nvSpPr>
        <p:spPr>
          <a:xfrm>
            <a:off x="0" y="0"/>
            <a:ext cx="9144000" cy="695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rgbClr val="C00000"/>
              </a:solidFill>
            </a:endParaRPr>
          </a:p>
        </p:txBody>
      </p:sp>
      <p:sp>
        <p:nvSpPr>
          <p:cNvPr id="2" name="スライド番号プレースホルダー 1">
            <a:extLst>
              <a:ext uri="{FF2B5EF4-FFF2-40B4-BE49-F238E27FC236}">
                <a16:creationId xmlns:a16="http://schemas.microsoft.com/office/drawing/2014/main" id="{09612A37-4698-49C6-B841-AF74B16EB41D}"/>
              </a:ext>
            </a:extLst>
          </p:cNvPr>
          <p:cNvSpPr>
            <a:spLocks noGrp="1"/>
          </p:cNvSpPr>
          <p:nvPr>
            <p:ph type="sldNum" sz="quarter" idx="12"/>
          </p:nvPr>
        </p:nvSpPr>
        <p:spPr/>
        <p:txBody>
          <a:bodyPr/>
          <a:lstStyle/>
          <a:p>
            <a:fld id="{A28D1494-D2DE-467F-9956-DBFBACA736A0}" type="slidenum">
              <a:rPr kumimoji="1" lang="ja-JP" altLang="en-US" smtClean="0"/>
              <a:pPr/>
              <a:t>12</a:t>
            </a:fld>
            <a:endParaRPr kumimoji="1" lang="ja-JP" altLang="en-US"/>
          </a:p>
        </p:txBody>
      </p:sp>
      <p:sp>
        <p:nvSpPr>
          <p:cNvPr id="3" name="テキスト ボックス 2">
            <a:extLst>
              <a:ext uri="{FF2B5EF4-FFF2-40B4-BE49-F238E27FC236}">
                <a16:creationId xmlns:a16="http://schemas.microsoft.com/office/drawing/2014/main" id="{0A3DCB5C-F873-46D2-A61F-61C80B8D53E8}"/>
              </a:ext>
            </a:extLst>
          </p:cNvPr>
          <p:cNvSpPr txBox="1"/>
          <p:nvPr/>
        </p:nvSpPr>
        <p:spPr>
          <a:xfrm>
            <a:off x="0" y="198639"/>
            <a:ext cx="8784976" cy="523220"/>
          </a:xfrm>
          <a:prstGeom prst="rect">
            <a:avLst/>
          </a:prstGeom>
          <a:noFill/>
        </p:spPr>
        <p:txBody>
          <a:bodyPr wrap="square" rtlCol="0">
            <a:spAutoFit/>
          </a:bodyPr>
          <a:lstStyle/>
          <a:p>
            <a:r>
              <a:rPr lang="ja-JP" altLang="en-US" sz="24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  </a:t>
            </a:r>
            <a:r>
              <a:rPr lang="ja-JP" altLang="en-US" sz="28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８．お仕事博覧会「</a:t>
            </a:r>
            <a:r>
              <a:rPr lang="en-US" altLang="ja-JP" sz="28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Work</a:t>
            </a:r>
            <a:r>
              <a:rPr lang="ja-JP" altLang="en-US" sz="28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わくマルシェ２０２４」 </a:t>
            </a:r>
            <a:r>
              <a:rPr lang="ja-JP" altLang="en-US"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Ｒ６，１２，８（日）</a:t>
            </a:r>
            <a:endParaRPr lang="en-US" altLang="ja-JP"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sp>
        <p:nvSpPr>
          <p:cNvPr id="4" name="テキスト ボックス 3">
            <a:extLst>
              <a:ext uri="{FF2B5EF4-FFF2-40B4-BE49-F238E27FC236}">
                <a16:creationId xmlns:a16="http://schemas.microsoft.com/office/drawing/2014/main" id="{451E3097-BA31-467A-89F9-8B6CF0F321F0}"/>
              </a:ext>
            </a:extLst>
          </p:cNvPr>
          <p:cNvSpPr txBox="1"/>
          <p:nvPr/>
        </p:nvSpPr>
        <p:spPr>
          <a:xfrm>
            <a:off x="352706" y="920498"/>
            <a:ext cx="8064896" cy="1200329"/>
          </a:xfrm>
          <a:prstGeom prst="rect">
            <a:avLst/>
          </a:prstGeom>
          <a:noFill/>
        </p:spPr>
        <p:txBody>
          <a:bodyPr wrap="square" rtlCol="0">
            <a:spAutoFit/>
          </a:bodyPr>
          <a:lstStyle/>
          <a:p>
            <a:r>
              <a:rPr lang="ja-JP" altLang="en-US" kern="100" dirty="0">
                <a:effectLst/>
                <a:latin typeface="+mj-ea"/>
                <a:ea typeface="+mj-ea"/>
                <a:cs typeface="Times New Roman" panose="02020603050405020304" pitchFamily="18" charset="0"/>
              </a:rPr>
              <a:t>　 </a:t>
            </a:r>
            <a:r>
              <a:rPr lang="ja-JP" altLang="ja-JP" kern="100" dirty="0">
                <a:effectLst/>
                <a:latin typeface="+mj-ea"/>
                <a:ea typeface="+mj-ea"/>
                <a:cs typeface="Times New Roman" panose="02020603050405020304" pitchFamily="18" charset="0"/>
              </a:rPr>
              <a:t>薩摩川内市内外の幼児から学生、一般市民の方々に市内企業を理解してもらう事を目的とした</a:t>
            </a:r>
            <a:r>
              <a:rPr lang="ja-JP" altLang="ja-JP" kern="100" dirty="0">
                <a:solidFill>
                  <a:srgbClr val="FF0000"/>
                </a:solidFill>
                <a:effectLst/>
                <a:latin typeface="+mj-ea"/>
                <a:ea typeface="+mj-ea"/>
                <a:cs typeface="Times New Roman" panose="02020603050405020304" pitchFamily="18" charset="0"/>
              </a:rPr>
              <a:t>企業ＰＲイベント</a:t>
            </a:r>
            <a:r>
              <a:rPr lang="ja-JP" altLang="ja-JP" kern="100" dirty="0">
                <a:effectLst/>
                <a:latin typeface="+mj-ea"/>
                <a:ea typeface="+mj-ea"/>
                <a:cs typeface="Times New Roman" panose="02020603050405020304" pitchFamily="18" charset="0"/>
              </a:rPr>
              <a:t>を開催</a:t>
            </a:r>
            <a:endParaRPr lang="en-US" altLang="ja-JP" kern="100" dirty="0">
              <a:effectLst/>
              <a:latin typeface="+mj-ea"/>
              <a:ea typeface="+mj-ea"/>
              <a:cs typeface="Times New Roman" panose="02020603050405020304" pitchFamily="18" charset="0"/>
            </a:endParaRPr>
          </a:p>
          <a:p>
            <a:endParaRPr lang="en-US" altLang="ja-JP" kern="100" dirty="0">
              <a:effectLst/>
              <a:latin typeface="+mj-ea"/>
              <a:ea typeface="+mj-ea"/>
              <a:cs typeface="Times New Roman" panose="02020603050405020304" pitchFamily="18" charset="0"/>
            </a:endParaRPr>
          </a:p>
          <a:p>
            <a:r>
              <a:rPr lang="ja-JP" altLang="en-US" kern="100" dirty="0">
                <a:latin typeface="+mj-ea"/>
                <a:ea typeface="+mj-ea"/>
                <a:cs typeface="Times New Roman" panose="02020603050405020304" pitchFamily="18" charset="0"/>
              </a:rPr>
              <a:t>　１７企業等が出展　　</a:t>
            </a:r>
            <a:r>
              <a:rPr lang="ja-JP" altLang="en-US" kern="100" dirty="0">
                <a:highlight>
                  <a:srgbClr val="FFFF00"/>
                </a:highlight>
                <a:latin typeface="+mj-ea"/>
                <a:ea typeface="+mj-ea"/>
                <a:cs typeface="Times New Roman" panose="02020603050405020304" pitchFamily="18" charset="0"/>
              </a:rPr>
              <a:t>来場者　約１，１００名</a:t>
            </a:r>
            <a:endParaRPr lang="ja-JP" altLang="ja-JP" kern="100" dirty="0">
              <a:effectLst/>
              <a:highlight>
                <a:srgbClr val="FFFF00"/>
              </a:highlight>
              <a:latin typeface="+mj-ea"/>
              <a:ea typeface="+mj-ea"/>
              <a:cs typeface="Times New Roman" panose="02020603050405020304" pitchFamily="18" charset="0"/>
            </a:endParaRPr>
          </a:p>
        </p:txBody>
      </p:sp>
      <p:cxnSp>
        <p:nvCxnSpPr>
          <p:cNvPr id="9" name="直線コネクタ 8">
            <a:extLst>
              <a:ext uri="{FF2B5EF4-FFF2-40B4-BE49-F238E27FC236}">
                <a16:creationId xmlns:a16="http://schemas.microsoft.com/office/drawing/2014/main" id="{FAFF72D1-6AB8-4E5E-A22B-967E59D8998D}"/>
              </a:ext>
            </a:extLst>
          </p:cNvPr>
          <p:cNvCxnSpPr>
            <a:cxnSpLocks/>
          </p:cNvCxnSpPr>
          <p:nvPr/>
        </p:nvCxnSpPr>
        <p:spPr>
          <a:xfrm>
            <a:off x="352706" y="721859"/>
            <a:ext cx="6451542"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図 7" descr="人, 建物, 民衆, グループ が含まれている画像&#10;&#10;自動的に生成された説明">
            <a:extLst>
              <a:ext uri="{FF2B5EF4-FFF2-40B4-BE49-F238E27FC236}">
                <a16:creationId xmlns:a16="http://schemas.microsoft.com/office/drawing/2014/main" id="{A52F0F16-1A18-3B3B-92F0-2D9D592DC9F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2188851"/>
            <a:ext cx="4960807" cy="37212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図 10">
            <a:extLst>
              <a:ext uri="{FF2B5EF4-FFF2-40B4-BE49-F238E27FC236}">
                <a16:creationId xmlns:a16="http://schemas.microsoft.com/office/drawing/2014/main" id="{F76B8608-7AB2-6F83-9243-510F29C1753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19081" y="1564207"/>
            <a:ext cx="2965929" cy="222483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3" name="図 12" descr="馬に乗っている男性たち&#10;&#10;低い精度で自動的に生成された説明">
            <a:extLst>
              <a:ext uri="{FF2B5EF4-FFF2-40B4-BE49-F238E27FC236}">
                <a16:creationId xmlns:a16="http://schemas.microsoft.com/office/drawing/2014/main" id="{1A73B6EA-9780-1EE2-0833-76D40BF86E6C}"/>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85667" y="3982041"/>
            <a:ext cx="2530749" cy="189773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テキスト ボックス 5">
            <a:extLst>
              <a:ext uri="{FF2B5EF4-FFF2-40B4-BE49-F238E27FC236}">
                <a16:creationId xmlns:a16="http://schemas.microsoft.com/office/drawing/2014/main" id="{68359AD1-6591-9E37-A206-FA72B58938C5}"/>
              </a:ext>
            </a:extLst>
          </p:cNvPr>
          <p:cNvSpPr txBox="1"/>
          <p:nvPr/>
        </p:nvSpPr>
        <p:spPr>
          <a:xfrm>
            <a:off x="1420660" y="5959237"/>
            <a:ext cx="7756349" cy="461665"/>
          </a:xfrm>
          <a:prstGeom prst="rect">
            <a:avLst/>
          </a:prstGeom>
          <a:noFill/>
        </p:spPr>
        <p:txBody>
          <a:bodyPr wrap="square" rtlCol="0">
            <a:spAutoFit/>
          </a:bodyPr>
          <a:lstStyle/>
          <a:p>
            <a:r>
              <a:rPr lang="ja-JP" altLang="en-US" sz="24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  今年度は、令和</a:t>
            </a:r>
            <a:r>
              <a:rPr lang="en-US" altLang="ja-JP" sz="24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8</a:t>
            </a:r>
            <a:r>
              <a:rPr lang="ja-JP" altLang="en-US" sz="24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年</a:t>
            </a:r>
            <a:r>
              <a:rPr lang="en-US" altLang="ja-JP" sz="24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2</a:t>
            </a:r>
            <a:r>
              <a:rPr lang="ja-JP" altLang="en-US" sz="24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月</a:t>
            </a:r>
            <a:r>
              <a:rPr lang="en-US" altLang="ja-JP" sz="24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15</a:t>
            </a:r>
            <a:r>
              <a:rPr lang="ja-JP" altLang="en-US" sz="2400"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日（日）に開催予定！</a:t>
            </a:r>
            <a:endParaRPr lang="en-US" altLang="ja-JP"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cxnSp>
        <p:nvCxnSpPr>
          <p:cNvPr id="10" name="直線コネクタ 9">
            <a:extLst>
              <a:ext uri="{FF2B5EF4-FFF2-40B4-BE49-F238E27FC236}">
                <a16:creationId xmlns:a16="http://schemas.microsoft.com/office/drawing/2014/main" id="{2DFA544A-709B-A675-7806-70D80FE6DD2A}"/>
              </a:ext>
            </a:extLst>
          </p:cNvPr>
          <p:cNvCxnSpPr/>
          <p:nvPr/>
        </p:nvCxnSpPr>
        <p:spPr>
          <a:xfrm>
            <a:off x="1619672" y="6420902"/>
            <a:ext cx="6192688" cy="0"/>
          </a:xfrm>
          <a:prstGeom prst="line">
            <a:avLst/>
          </a:prstGeom>
          <a:ln w="85725" cmpd="thickThin">
            <a:solidFill>
              <a:schemeClr val="accent2"/>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907117086"/>
      </p:ext>
    </p:extLst>
  </p:cSld>
  <p:clrMapOvr>
    <a:masterClrMapping/>
  </p:clrMapOvr>
  <mc:AlternateContent xmlns:mc="http://schemas.openxmlformats.org/markup-compatibility/2006" xmlns:p14="http://schemas.microsoft.com/office/powerpoint/2010/main">
    <mc:Choice Requires="p14">
      <p:transition spd="slow" p14:dur="2000" advTm="16838"/>
    </mc:Choice>
    <mc:Fallback xmlns="">
      <p:transition spd="slow" advTm="168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100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2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26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26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nodeType="withEffect">
                                  <p:stCondLst>
                                    <p:cond delay="26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grpId="0" nodeType="withEffect">
                                  <p:stCondLst>
                                    <p:cond delay="26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nodeType="withEffect">
                                  <p:stCondLst>
                                    <p:cond delay="260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2736F5B-68B9-17E9-D7B8-AF39EE23F333}"/>
              </a:ext>
            </a:extLst>
          </p:cNvPr>
          <p:cNvSpPr>
            <a:spLocks noGrp="1"/>
          </p:cNvSpPr>
          <p:nvPr>
            <p:ph type="sldNum" sz="quarter" idx="12"/>
          </p:nvPr>
        </p:nvSpPr>
        <p:spPr/>
        <p:txBody>
          <a:bodyPr/>
          <a:lstStyle/>
          <a:p>
            <a:fld id="{A28D1494-D2DE-467F-9956-DBFBACA736A0}" type="slidenum">
              <a:rPr kumimoji="1" lang="ja-JP" altLang="en-US" smtClean="0"/>
              <a:pPr/>
              <a:t>13</a:t>
            </a:fld>
            <a:endParaRPr kumimoji="1" lang="ja-JP" altLang="en-US"/>
          </a:p>
        </p:txBody>
      </p:sp>
      <p:sp>
        <p:nvSpPr>
          <p:cNvPr id="4" name="テキスト ボックス 3">
            <a:extLst>
              <a:ext uri="{FF2B5EF4-FFF2-40B4-BE49-F238E27FC236}">
                <a16:creationId xmlns:a16="http://schemas.microsoft.com/office/drawing/2014/main" id="{BFDE4D85-5E9D-47B3-FBAA-0BC278F9FE29}"/>
              </a:ext>
            </a:extLst>
          </p:cNvPr>
          <p:cNvSpPr txBox="1"/>
          <p:nvPr/>
        </p:nvSpPr>
        <p:spPr>
          <a:xfrm>
            <a:off x="161763" y="230213"/>
            <a:ext cx="8820472" cy="1384995"/>
          </a:xfrm>
          <a:prstGeom prst="rect">
            <a:avLst/>
          </a:prstGeom>
          <a:noFill/>
        </p:spPr>
        <p:txBody>
          <a:bodyPr wrap="square">
            <a:spAutoFit/>
          </a:bodyPr>
          <a:lstStyle/>
          <a:p>
            <a:r>
              <a:rPr lang="ja-JP" altLang="en-US" sz="2800" b="1" dirty="0">
                <a:solidFill>
                  <a:schemeClr val="accent5">
                    <a:lumMod val="50000"/>
                  </a:schemeClr>
                </a:solidFill>
                <a:latin typeface="HGS創英角ｺﾞｼｯｸUB" panose="020B0900000000000000" pitchFamily="50" charset="-128"/>
                <a:ea typeface="HGS創英角ｺﾞｼｯｸUB" panose="020B0900000000000000" pitchFamily="50" charset="-128"/>
              </a:rPr>
              <a:t>９</a:t>
            </a:r>
            <a:r>
              <a:rPr lang="ja-JP" altLang="en-US" sz="2800" b="1" i="0" strike="noStrike" dirty="0">
                <a:solidFill>
                  <a:schemeClr val="accent5">
                    <a:lumMod val="50000"/>
                  </a:schemeClr>
                </a:solidFill>
                <a:effectLst/>
                <a:latin typeface="HGS創英角ｺﾞｼｯｸUB" panose="020B0900000000000000" pitchFamily="50" charset="-128"/>
                <a:ea typeface="HGS創英角ｺﾞｼｯｸUB" panose="020B0900000000000000" pitchFamily="50" charset="-128"/>
              </a:rPr>
              <a:t>．ＦＭさつませんだい</a:t>
            </a:r>
            <a:endParaRPr lang="en-US" altLang="ja-JP" sz="2800" b="1" i="0" strike="noStrike" dirty="0">
              <a:solidFill>
                <a:schemeClr val="accent5">
                  <a:lumMod val="50000"/>
                </a:schemeClr>
              </a:solidFill>
              <a:effectLst/>
              <a:latin typeface="HGS創英角ｺﾞｼｯｸUB" panose="020B0900000000000000" pitchFamily="50" charset="-128"/>
              <a:ea typeface="HGS創英角ｺﾞｼｯｸUB" panose="020B0900000000000000" pitchFamily="50" charset="-128"/>
            </a:endParaRPr>
          </a:p>
          <a:p>
            <a:r>
              <a:rPr lang="ja-JP" altLang="en-US" sz="2800" b="1" dirty="0">
                <a:solidFill>
                  <a:schemeClr val="accent5">
                    <a:lumMod val="50000"/>
                  </a:schemeClr>
                </a:solidFill>
                <a:latin typeface="HGS創英角ｺﾞｼｯｸUB" panose="020B0900000000000000" pitchFamily="50" charset="-128"/>
                <a:ea typeface="HGS創英角ｺﾞｼｯｸUB" panose="020B0900000000000000" pitchFamily="50" charset="-128"/>
              </a:rPr>
              <a:t>　　　</a:t>
            </a:r>
            <a:r>
              <a:rPr lang="en-US" altLang="ja-JP" sz="2800" b="1" i="0" strike="noStrike" dirty="0">
                <a:solidFill>
                  <a:schemeClr val="accent5">
                    <a:lumMod val="50000"/>
                  </a:schemeClr>
                </a:solidFill>
                <a:effectLst/>
                <a:latin typeface="HGS創英角ｺﾞｼｯｸUB" panose="020B0900000000000000" pitchFamily="50" charset="-128"/>
                <a:ea typeface="HGS創英角ｺﾞｼｯｸUB" panose="020B0900000000000000" pitchFamily="50" charset="-128"/>
              </a:rPr>
              <a:t>『</a:t>
            </a:r>
            <a:r>
              <a:rPr lang="ja-JP" altLang="en-US" sz="2800" b="1" i="0" strike="noStrike" dirty="0">
                <a:solidFill>
                  <a:schemeClr val="accent5">
                    <a:lumMod val="50000"/>
                  </a:schemeClr>
                </a:solidFill>
                <a:effectLst/>
                <a:latin typeface="HGS創英角ｺﾞｼｯｸUB" panose="020B0900000000000000" pitchFamily="50" charset="-128"/>
                <a:ea typeface="HGS創英角ｺﾞｼｯｸUB" panose="020B0900000000000000" pitchFamily="50" charset="-128"/>
              </a:rPr>
              <a:t>企業のチカラ</a:t>
            </a:r>
            <a:r>
              <a:rPr lang="en-US" altLang="ja-JP" sz="2800" b="1" i="0" strike="noStrike" dirty="0">
                <a:solidFill>
                  <a:schemeClr val="accent5">
                    <a:lumMod val="50000"/>
                  </a:schemeClr>
                </a:solidFill>
                <a:effectLst/>
                <a:latin typeface="HGS創英角ｺﾞｼｯｸUB" panose="020B0900000000000000" pitchFamily="50" charset="-128"/>
                <a:ea typeface="HGS創英角ｺﾞｼｯｸUB" panose="020B0900000000000000" pitchFamily="50" charset="-128"/>
              </a:rPr>
              <a:t>』</a:t>
            </a:r>
            <a:r>
              <a:rPr lang="ja-JP" altLang="en-US" sz="2800" b="1" i="0" strike="noStrike" dirty="0">
                <a:solidFill>
                  <a:schemeClr val="accent5">
                    <a:lumMod val="50000"/>
                  </a:schemeClr>
                </a:solidFill>
                <a:effectLst/>
                <a:latin typeface="HGS創英角ｺﾞｼｯｸUB" panose="020B0900000000000000" pitchFamily="50" charset="-128"/>
                <a:ea typeface="HGS創英角ｺﾞｼｯｸUB" panose="020B0900000000000000" pitchFamily="50" charset="-128"/>
              </a:rPr>
              <a:t>メイドイン薩摩川内</a:t>
            </a:r>
            <a:endParaRPr lang="en-US" altLang="ja-JP" sz="2800" b="1" i="0" strike="noStrike" dirty="0">
              <a:solidFill>
                <a:schemeClr val="accent5">
                  <a:lumMod val="50000"/>
                </a:schemeClr>
              </a:solidFill>
              <a:effectLst/>
              <a:latin typeface="HGS創英角ｺﾞｼｯｸUB" panose="020B0900000000000000" pitchFamily="50" charset="-128"/>
              <a:ea typeface="HGS創英角ｺﾞｼｯｸUB" panose="020B0900000000000000" pitchFamily="50" charset="-128"/>
            </a:endParaRPr>
          </a:p>
          <a:p>
            <a:r>
              <a:rPr lang="ja-JP" altLang="en-US" sz="2800" b="1" dirty="0">
                <a:solidFill>
                  <a:schemeClr val="accent5">
                    <a:lumMod val="50000"/>
                  </a:schemeClr>
                </a:solidFill>
                <a:latin typeface="HGS創英角ｺﾞｼｯｸUB" panose="020B0900000000000000" pitchFamily="50" charset="-128"/>
                <a:ea typeface="HGS創英角ｺﾞｼｯｸUB" panose="020B0900000000000000" pitchFamily="50" charset="-128"/>
              </a:rPr>
              <a:t>　　　　　</a:t>
            </a:r>
            <a:r>
              <a:rPr lang="ja-JP" altLang="en-US" sz="2400" b="1" dirty="0">
                <a:solidFill>
                  <a:schemeClr val="accent5">
                    <a:lumMod val="50000"/>
                  </a:schemeClr>
                </a:solidFill>
                <a:latin typeface="+mn-ea"/>
              </a:rPr>
              <a:t>毎週木曜日　午後６時～　（３０分）</a:t>
            </a:r>
            <a:endParaRPr lang="en-US" altLang="ja-JP" sz="2400" b="1" dirty="0">
              <a:solidFill>
                <a:schemeClr val="accent5">
                  <a:lumMod val="50000"/>
                </a:schemeClr>
              </a:solidFill>
              <a:latin typeface="+mn-ea"/>
            </a:endParaRPr>
          </a:p>
        </p:txBody>
      </p:sp>
      <p:cxnSp>
        <p:nvCxnSpPr>
          <p:cNvPr id="5" name="直線コネクタ 4">
            <a:extLst>
              <a:ext uri="{FF2B5EF4-FFF2-40B4-BE49-F238E27FC236}">
                <a16:creationId xmlns:a16="http://schemas.microsoft.com/office/drawing/2014/main" id="{56288A8C-DDDF-DEAB-038B-2B04937DBCC7}"/>
              </a:ext>
            </a:extLst>
          </p:cNvPr>
          <p:cNvCxnSpPr>
            <a:cxnSpLocks/>
          </p:cNvCxnSpPr>
          <p:nvPr/>
        </p:nvCxnSpPr>
        <p:spPr>
          <a:xfrm>
            <a:off x="323528" y="692696"/>
            <a:ext cx="3960440"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1A1AB5C0-19F6-4E16-DB20-B9AAAEF25F4B}"/>
              </a:ext>
            </a:extLst>
          </p:cNvPr>
          <p:cNvCxnSpPr>
            <a:cxnSpLocks/>
          </p:cNvCxnSpPr>
          <p:nvPr/>
        </p:nvCxnSpPr>
        <p:spPr>
          <a:xfrm>
            <a:off x="1513253" y="1124744"/>
            <a:ext cx="6117493"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pic>
        <p:nvPicPr>
          <p:cNvPr id="10" name="図 9" descr="人, 屋内, 男, 立つ が含まれている画像&#10;&#10;自動的に生成された説明">
            <a:extLst>
              <a:ext uri="{FF2B5EF4-FFF2-40B4-BE49-F238E27FC236}">
                <a16:creationId xmlns:a16="http://schemas.microsoft.com/office/drawing/2014/main" id="{918B10EB-5F43-4C52-1ACB-37A80E4E6E57}"/>
              </a:ext>
            </a:extLst>
          </p:cNvPr>
          <p:cNvPicPr>
            <a:picLocks noChangeAspect="1"/>
          </p:cNvPicPr>
          <p:nvPr/>
        </p:nvPicPr>
        <p:blipFill>
          <a:blip r:embed="rId3" cstate="print">
            <a:extLst>
              <a:ext uri="{28A0092B-C50C-407E-A947-70E740481C1C}">
                <a14:useLocalDpi xmlns:a14="http://schemas.microsoft.com/office/drawing/2010/main" val="0"/>
              </a:ext>
            </a:extLst>
          </a:blip>
          <a:srcRect t="27951" r="23333"/>
          <a:stretch/>
        </p:blipFill>
        <p:spPr>
          <a:xfrm>
            <a:off x="323528" y="2467087"/>
            <a:ext cx="4785304" cy="34925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図 11" descr="人, 屋内, 窓, 男 が含まれている画像&#10;&#10;自動的に生成された説明">
            <a:extLst>
              <a:ext uri="{FF2B5EF4-FFF2-40B4-BE49-F238E27FC236}">
                <a16:creationId xmlns:a16="http://schemas.microsoft.com/office/drawing/2014/main" id="{015DBA81-AF2F-4837-EAA8-9E8D5A1CE509}"/>
              </a:ext>
            </a:extLst>
          </p:cNvPr>
          <p:cNvPicPr>
            <a:picLocks noChangeAspect="1"/>
          </p:cNvPicPr>
          <p:nvPr/>
        </p:nvPicPr>
        <p:blipFill>
          <a:blip r:embed="rId4" cstate="print">
            <a:extLst>
              <a:ext uri="{28A0092B-C50C-407E-A947-70E740481C1C}">
                <a14:useLocalDpi xmlns:a14="http://schemas.microsoft.com/office/drawing/2010/main" val="0"/>
              </a:ext>
            </a:extLst>
          </a:blip>
          <a:srcRect l="31888" t="10101"/>
          <a:stretch/>
        </p:blipFill>
        <p:spPr>
          <a:xfrm>
            <a:off x="5273633" y="2744959"/>
            <a:ext cx="3746199" cy="370837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テキスト ボックス 2">
            <a:extLst>
              <a:ext uri="{FF2B5EF4-FFF2-40B4-BE49-F238E27FC236}">
                <a16:creationId xmlns:a16="http://schemas.microsoft.com/office/drawing/2014/main" id="{CB68EDD3-6366-F525-F971-8E8C2446EB22}"/>
              </a:ext>
            </a:extLst>
          </p:cNvPr>
          <p:cNvSpPr txBox="1"/>
          <p:nvPr/>
        </p:nvSpPr>
        <p:spPr>
          <a:xfrm>
            <a:off x="1043608" y="1351962"/>
            <a:ext cx="8820472" cy="1292662"/>
          </a:xfrm>
          <a:prstGeom prst="rect">
            <a:avLst/>
          </a:prstGeom>
          <a:noFill/>
        </p:spPr>
        <p:txBody>
          <a:bodyPr wrap="square">
            <a:spAutoFit/>
          </a:bodyPr>
          <a:lstStyle/>
          <a:p>
            <a:endParaRPr lang="en-US" altLang="ja-JP" sz="2400" b="1" dirty="0">
              <a:solidFill>
                <a:schemeClr val="accent5">
                  <a:lumMod val="50000"/>
                </a:schemeClr>
              </a:solidFill>
              <a:latin typeface="+mn-ea"/>
            </a:endParaRPr>
          </a:p>
          <a:p>
            <a:r>
              <a:rPr lang="ja-JP" altLang="en-US" sz="900" dirty="0"/>
              <a:t>　　　　　</a:t>
            </a:r>
            <a:r>
              <a:rPr lang="ja-JP" altLang="en-US" dirty="0">
                <a:latin typeface="+mj-ea"/>
                <a:ea typeface="+mj-ea"/>
              </a:rPr>
              <a:t>　</a:t>
            </a:r>
            <a:r>
              <a:rPr lang="ja-JP" altLang="en-US" b="0" i="0" u="none" strike="noStrike" dirty="0">
                <a:solidFill>
                  <a:srgbClr val="000000"/>
                </a:solidFill>
                <a:effectLst/>
                <a:latin typeface="+mj-ea"/>
                <a:ea typeface="+mj-ea"/>
              </a:rPr>
              <a:t>会員企業の事業内容を広くＰＲし、求人活動へ繋げている。</a:t>
            </a:r>
            <a:r>
              <a:rPr lang="ja-JP" altLang="en-US" dirty="0">
                <a:latin typeface="+mj-ea"/>
                <a:ea typeface="+mj-ea"/>
              </a:rPr>
              <a:t> </a:t>
            </a:r>
            <a:br>
              <a:rPr lang="en-US" altLang="ja-JP" dirty="0">
                <a:latin typeface="+mj-ea"/>
                <a:ea typeface="+mj-ea"/>
              </a:rPr>
            </a:br>
            <a:r>
              <a:rPr lang="ja-JP" altLang="en-US" dirty="0">
                <a:latin typeface="+mj-ea"/>
                <a:ea typeface="+mj-ea"/>
              </a:rPr>
              <a:t>　　　　　　　　　　　　</a:t>
            </a:r>
            <a:r>
              <a:rPr lang="ja-JP" altLang="en-US" b="0" i="0" u="none" strike="noStrike" dirty="0">
                <a:solidFill>
                  <a:srgbClr val="000000"/>
                </a:solidFill>
                <a:effectLst/>
                <a:latin typeface="+mj-ea"/>
                <a:ea typeface="+mj-ea"/>
              </a:rPr>
              <a:t>年間３５～４０社が出演</a:t>
            </a:r>
            <a:r>
              <a:rPr lang="ja-JP" altLang="en-US" dirty="0">
                <a:latin typeface="+mj-ea"/>
                <a:ea typeface="+mj-ea"/>
              </a:rPr>
              <a:t> </a:t>
            </a:r>
            <a:br>
              <a:rPr lang="en-US" altLang="ja-JP" sz="900" dirty="0">
                <a:latin typeface="ＭＳ 明朝" panose="02020609040205080304" pitchFamily="17" charset="-128"/>
                <a:ea typeface="ＭＳ 明朝" panose="02020609040205080304" pitchFamily="17" charset="-128"/>
              </a:rPr>
            </a:br>
            <a:endParaRPr lang="ja-JP" altLang="en-US" dirty="0"/>
          </a:p>
        </p:txBody>
      </p:sp>
    </p:spTree>
    <p:custDataLst>
      <p:tags r:id="rId1"/>
    </p:custDataLst>
    <p:extLst>
      <p:ext uri="{BB962C8B-B14F-4D97-AF65-F5344CB8AC3E}">
        <p14:creationId xmlns:p14="http://schemas.microsoft.com/office/powerpoint/2010/main" val="1173390917"/>
      </p:ext>
    </p:extLst>
  </p:cSld>
  <p:clrMapOvr>
    <a:masterClrMapping/>
  </p:clrMapOvr>
  <mc:AlternateContent xmlns:mc="http://schemas.openxmlformats.org/markup-compatibility/2006" xmlns:p14="http://schemas.microsoft.com/office/powerpoint/2010/main">
    <mc:Choice Requires="p14">
      <p:transition spd="slow" p14:dur="2000" advTm="16733"/>
    </mc:Choice>
    <mc:Fallback xmlns="">
      <p:transition spd="slow" advTm="167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26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26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nodeType="withEffect">
                                  <p:stCondLst>
                                    <p:cond delay="26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7973238F-342B-0574-2617-FDFD036867BB}"/>
              </a:ext>
            </a:extLst>
          </p:cNvPr>
          <p:cNvSpPr>
            <a:spLocks noGrp="1"/>
          </p:cNvSpPr>
          <p:nvPr>
            <p:ph type="sldNum" sz="quarter" idx="12"/>
          </p:nvPr>
        </p:nvSpPr>
        <p:spPr/>
        <p:txBody>
          <a:bodyPr/>
          <a:lstStyle/>
          <a:p>
            <a:fld id="{A28D1494-D2DE-467F-9956-DBFBACA736A0}" type="slidenum">
              <a:rPr kumimoji="1" lang="ja-JP" altLang="en-US" smtClean="0"/>
              <a:pPr/>
              <a:t>14</a:t>
            </a:fld>
            <a:endParaRPr kumimoji="1" lang="ja-JP" altLang="en-US"/>
          </a:p>
        </p:txBody>
      </p:sp>
      <p:sp>
        <p:nvSpPr>
          <p:cNvPr id="4" name="テキスト ボックス 3">
            <a:extLst>
              <a:ext uri="{FF2B5EF4-FFF2-40B4-BE49-F238E27FC236}">
                <a16:creationId xmlns:a16="http://schemas.microsoft.com/office/drawing/2014/main" id="{7FA3BA32-3EC8-D4BE-5B5F-251AD551A977}"/>
              </a:ext>
            </a:extLst>
          </p:cNvPr>
          <p:cNvSpPr txBox="1"/>
          <p:nvPr/>
        </p:nvSpPr>
        <p:spPr>
          <a:xfrm>
            <a:off x="233772" y="275890"/>
            <a:ext cx="8676456" cy="800219"/>
          </a:xfrm>
          <a:prstGeom prst="rect">
            <a:avLst/>
          </a:prstGeom>
          <a:noFill/>
        </p:spPr>
        <p:txBody>
          <a:bodyPr wrap="square">
            <a:spAutoFit/>
          </a:bodyPr>
          <a:lstStyle/>
          <a:p>
            <a:r>
              <a:rPr lang="ja-JP" altLang="en-US" sz="2800" b="1" dirty="0">
                <a:solidFill>
                  <a:schemeClr val="accent5">
                    <a:lumMod val="50000"/>
                  </a:schemeClr>
                </a:solidFill>
                <a:latin typeface="HGS創英角ｺﾞｼｯｸUB" panose="020B0900000000000000" pitchFamily="50" charset="-128"/>
                <a:ea typeface="HGS創英角ｺﾞｼｯｸUB" panose="020B0900000000000000" pitchFamily="50" charset="-128"/>
              </a:rPr>
              <a:t>１０．</a:t>
            </a:r>
            <a:r>
              <a:rPr lang="ja-JP" altLang="en-US" sz="2800" b="1" i="0" strike="noStrike" dirty="0">
                <a:solidFill>
                  <a:schemeClr val="accent5">
                    <a:lumMod val="50000"/>
                  </a:schemeClr>
                </a:solidFill>
                <a:effectLst/>
                <a:latin typeface="HGS創英角ｺﾞｼｯｸUB" panose="020B0900000000000000" pitchFamily="50" charset="-128"/>
                <a:ea typeface="HGS創英角ｺﾞｼｯｸUB" panose="020B0900000000000000" pitchFamily="50" charset="-128"/>
              </a:rPr>
              <a:t>企業ＰＲ動画作成事業</a:t>
            </a:r>
            <a:r>
              <a:rPr lang="ja-JP" altLang="en-US" sz="2800" dirty="0">
                <a:solidFill>
                  <a:schemeClr val="accent5">
                    <a:lumMod val="50000"/>
                  </a:schemeClr>
                </a:solidFill>
                <a:latin typeface="HGS創英角ｺﾞｼｯｸUB" panose="020B0900000000000000" pitchFamily="50" charset="-128"/>
                <a:ea typeface="HGS創英角ｺﾞｼｯｸUB" panose="020B0900000000000000" pitchFamily="50" charset="-128"/>
              </a:rPr>
              <a:t> 　　　</a:t>
            </a:r>
            <a:endParaRPr lang="en-US" altLang="ja-JP" sz="2800" dirty="0">
              <a:solidFill>
                <a:schemeClr val="accent5">
                  <a:lumMod val="50000"/>
                </a:schemeClr>
              </a:solidFill>
              <a:latin typeface="HGS創英角ｺﾞｼｯｸUB" panose="020B0900000000000000" pitchFamily="50" charset="-128"/>
              <a:ea typeface="HGS創英角ｺﾞｼｯｸUB" panose="020B0900000000000000" pitchFamily="50" charset="-128"/>
            </a:endParaRPr>
          </a:p>
          <a:p>
            <a:br>
              <a:rPr lang="en-US" altLang="ja-JP" sz="900" dirty="0"/>
            </a:br>
            <a:r>
              <a:rPr lang="ja-JP" altLang="en-US" sz="900" dirty="0"/>
              <a:t>　　　　　</a:t>
            </a:r>
            <a:endParaRPr lang="ja-JP" altLang="en-US" dirty="0">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6F933-6AFC-A93F-FBCB-CA2718911792}"/>
              </a:ext>
            </a:extLst>
          </p:cNvPr>
          <p:cNvCxnSpPr>
            <a:cxnSpLocks/>
          </p:cNvCxnSpPr>
          <p:nvPr/>
        </p:nvCxnSpPr>
        <p:spPr>
          <a:xfrm>
            <a:off x="373470" y="789152"/>
            <a:ext cx="4536504" cy="0"/>
          </a:xfrm>
          <a:prstGeom prst="line">
            <a:avLst/>
          </a:prstGeom>
          <a:ln w="44450">
            <a:solidFill>
              <a:srgbClr val="FF0000"/>
            </a:solidFill>
          </a:ln>
        </p:spPr>
        <p:style>
          <a:lnRef idx="1">
            <a:schemeClr val="accent1"/>
          </a:lnRef>
          <a:fillRef idx="0">
            <a:schemeClr val="accent1"/>
          </a:fillRef>
          <a:effectRef idx="0">
            <a:schemeClr val="accent1"/>
          </a:effectRef>
          <a:fontRef idx="minor">
            <a:schemeClr val="tx1"/>
          </a:fontRef>
        </p:style>
      </p:cxnSp>
      <p:pic>
        <p:nvPicPr>
          <p:cNvPr id="2050" name="Picture 2">
            <a:extLst>
              <a:ext uri="{FF2B5EF4-FFF2-40B4-BE49-F238E27FC236}">
                <a16:creationId xmlns:a16="http://schemas.microsoft.com/office/drawing/2014/main" id="{E6C07A98-DC5C-1419-7C11-584239D1F3E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r="7982"/>
          <a:stretch/>
        </p:blipFill>
        <p:spPr bwMode="auto">
          <a:xfrm>
            <a:off x="63041" y="2193830"/>
            <a:ext cx="4648657" cy="378892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E40B95AC-6B05-3B16-14E8-767C3C7A521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701" t="62" r="8673" b="-62"/>
          <a:stretch/>
        </p:blipFill>
        <p:spPr bwMode="auto">
          <a:xfrm>
            <a:off x="4805689" y="2558559"/>
            <a:ext cx="4275270" cy="378892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テキスト ボックス 2">
            <a:extLst>
              <a:ext uri="{FF2B5EF4-FFF2-40B4-BE49-F238E27FC236}">
                <a16:creationId xmlns:a16="http://schemas.microsoft.com/office/drawing/2014/main" id="{25460059-4D42-9EA4-667B-D2D683ABCAD8}"/>
              </a:ext>
            </a:extLst>
          </p:cNvPr>
          <p:cNvSpPr txBox="1"/>
          <p:nvPr/>
        </p:nvSpPr>
        <p:spPr>
          <a:xfrm>
            <a:off x="373470" y="789152"/>
            <a:ext cx="8676456" cy="1615827"/>
          </a:xfrm>
          <a:prstGeom prst="rect">
            <a:avLst/>
          </a:prstGeom>
          <a:noFill/>
        </p:spPr>
        <p:txBody>
          <a:bodyPr wrap="square">
            <a:spAutoFit/>
          </a:bodyPr>
          <a:lstStyle/>
          <a:p>
            <a:br>
              <a:rPr lang="en-US" altLang="ja-JP" sz="900" dirty="0"/>
            </a:br>
            <a:r>
              <a:rPr lang="ja-JP" altLang="en-US" sz="900" dirty="0"/>
              <a:t>　　　　　</a:t>
            </a:r>
            <a:r>
              <a:rPr lang="ja-JP" altLang="en-US" dirty="0">
                <a:latin typeface="ＭＳ Ｐゴシック" panose="020B0600070205080204" pitchFamily="50" charset="-128"/>
                <a:ea typeface="ＭＳ Ｐゴシック" panose="020B0600070205080204" pitchFamily="50" charset="-128"/>
              </a:rPr>
              <a:t>　</a:t>
            </a:r>
            <a:r>
              <a:rPr lang="ja-JP" altLang="ja-JP" kern="100" dirty="0">
                <a:effectLst/>
                <a:latin typeface="ＭＳ Ｐゴシック" panose="020B0600070205080204" pitchFamily="50" charset="-128"/>
                <a:ea typeface="ＭＳ Ｐゴシック" panose="020B0600070205080204" pitchFamily="50" charset="-128"/>
                <a:cs typeface="Times New Roman" panose="02020603050405020304" pitchFamily="18" charset="0"/>
              </a:rPr>
              <a:t>会員企業</a:t>
            </a: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を紹介するためのＰＲ動画作成事業を実施</a:t>
            </a:r>
            <a:endPar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a:p>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イベント実行委員がスタッフとなり、手作りで４～６分程度のＰＲ動画を作成</a:t>
            </a:r>
            <a:br>
              <a:rPr lang="en-US" altLang="ja-JP" kern="100" dirty="0">
                <a:latin typeface="ＭＳ Ｐゴシック" panose="020B0600070205080204" pitchFamily="50" charset="-128"/>
                <a:ea typeface="ＭＳ Ｐゴシック" panose="020B0600070205080204" pitchFamily="50" charset="-128"/>
                <a:cs typeface="Times New Roman" panose="02020603050405020304" pitchFamily="18" charset="0"/>
              </a:rPr>
            </a:b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　　　 </a:t>
            </a:r>
            <a:r>
              <a:rPr lang="ja-JP" altLang="en-US" kern="100" dirty="0">
                <a:effectLst/>
                <a:latin typeface="ＭＳ Ｐゴシック" panose="020B0600070205080204" pitchFamily="50" charset="-128"/>
                <a:ea typeface="ＭＳ Ｐゴシック" panose="020B0600070205080204" pitchFamily="50" charset="-128"/>
                <a:cs typeface="Times New Roman" panose="02020603050405020304" pitchFamily="18" charset="0"/>
              </a:rPr>
              <a:t>今年度は</a:t>
            </a:r>
            <a:r>
              <a:rPr lang="ja-JP" altLang="en-US" kern="100" dirty="0">
                <a:latin typeface="ＭＳ Ｐゴシック" panose="020B0600070205080204" pitchFamily="50" charset="-128"/>
                <a:ea typeface="ＭＳ Ｐゴシック" panose="020B0600070205080204" pitchFamily="50" charset="-128"/>
                <a:cs typeface="Times New Roman" panose="02020603050405020304" pitchFamily="18" charset="0"/>
              </a:rPr>
              <a:t>１</a:t>
            </a:r>
            <a:r>
              <a:rPr lang="ja-JP" altLang="en-US" kern="100" dirty="0">
                <a:effectLst/>
                <a:latin typeface="ＭＳ Ｐゴシック" panose="020B0600070205080204" pitchFamily="50" charset="-128"/>
                <a:ea typeface="ＭＳ Ｐゴシック" panose="020B0600070205080204" pitchFamily="50" charset="-128"/>
                <a:cs typeface="Times New Roman" panose="02020603050405020304" pitchFamily="18" charset="0"/>
              </a:rPr>
              <a:t>社の撮影を行った。</a:t>
            </a:r>
            <a:r>
              <a:rPr lang="ja-JP" altLang="en-US" b="1" kern="100" dirty="0">
                <a:solidFill>
                  <a:srgbClr val="C00000"/>
                </a:solidFill>
                <a:effectLst/>
                <a:latin typeface="ＭＳ Ｐゴシック" panose="020B0600070205080204" pitchFamily="50" charset="-128"/>
                <a:ea typeface="ＭＳ Ｐゴシック" panose="020B0600070205080204" pitchFamily="50" charset="-128"/>
                <a:cs typeface="Times New Roman" panose="02020603050405020304" pitchFamily="18" charset="0"/>
              </a:rPr>
              <a:t>これまでに１６社の動画を作成</a:t>
            </a:r>
            <a:r>
              <a:rPr lang="ja-JP" altLang="en-US" kern="100" dirty="0">
                <a:effectLst/>
                <a:latin typeface="ＭＳ Ｐゴシック" panose="020B0600070205080204" pitchFamily="50" charset="-128"/>
                <a:ea typeface="ＭＳ Ｐゴシック" panose="020B0600070205080204" pitchFamily="50" charset="-128"/>
                <a:cs typeface="Times New Roman" panose="02020603050405020304" pitchFamily="18" charset="0"/>
              </a:rPr>
              <a:t>している。</a:t>
            </a:r>
            <a:br>
              <a:rPr lang="en-US" altLang="ja-JP" kern="100" dirty="0">
                <a:effectLst/>
                <a:latin typeface="ＭＳ Ｐゴシック" panose="020B0600070205080204" pitchFamily="50" charset="-128"/>
                <a:ea typeface="ＭＳ Ｐゴシック" panose="020B0600070205080204" pitchFamily="50" charset="-128"/>
                <a:cs typeface="Times New Roman" panose="02020603050405020304" pitchFamily="18" charset="0"/>
              </a:rPr>
            </a:br>
            <a:r>
              <a:rPr lang="ja-JP" altLang="en-US" kern="100" dirty="0">
                <a:effectLst/>
                <a:latin typeface="ＭＳ Ｐゴシック" panose="020B0600070205080204" pitchFamily="50" charset="-128"/>
                <a:ea typeface="ＭＳ Ｐゴシック" panose="020B0600070205080204" pitchFamily="50" charset="-128"/>
                <a:cs typeface="Times New Roman" panose="02020603050405020304" pitchFamily="18" charset="0"/>
              </a:rPr>
              <a:t>　　　 各社の採用説明会や合同企業説明会、お仕事博覧会などで活用されている。</a:t>
            </a:r>
            <a:br>
              <a:rPr lang="en-US" altLang="ja-JP" dirty="0">
                <a:latin typeface="ＭＳ Ｐゴシック" panose="020B0600070205080204" pitchFamily="50" charset="-128"/>
                <a:ea typeface="ＭＳ Ｐゴシック" panose="020B0600070205080204" pitchFamily="50" charset="-128"/>
              </a:rPr>
            </a:br>
            <a:endParaRPr lang="ja-JP" altLang="en-US"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846947912"/>
      </p:ext>
    </p:extLst>
  </p:cSld>
  <p:clrMapOvr>
    <a:masterClrMapping/>
  </p:clrMapOvr>
  <mc:AlternateContent xmlns:mc="http://schemas.openxmlformats.org/markup-compatibility/2006" xmlns:p14="http://schemas.microsoft.com/office/powerpoint/2010/main">
    <mc:Choice Requires="p14">
      <p:transition spd="slow" p14:dur="2000" advTm="17223"/>
    </mc:Choice>
    <mc:Fallback xmlns="">
      <p:transition spd="slow" advTm="172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5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250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500"/>
                                        <p:tgtEl>
                                          <p:spTgt spid="2050"/>
                                        </p:tgtEl>
                                      </p:cBhvr>
                                    </p:animEffect>
                                  </p:childTnLst>
                                </p:cTn>
                              </p:par>
                              <p:par>
                                <p:cTn id="17" presetID="10" presetClass="entr" presetSubtype="0" fill="hold" nodeType="withEffect">
                                  <p:stCondLst>
                                    <p:cond delay="2500"/>
                                  </p:stCondLst>
                                  <p:childTnLst>
                                    <p:set>
                                      <p:cBhvr>
                                        <p:cTn id="18" dur="1" fill="hold">
                                          <p:stCondLst>
                                            <p:cond delay="0"/>
                                          </p:stCondLst>
                                        </p:cTn>
                                        <p:tgtEl>
                                          <p:spTgt spid="2052"/>
                                        </p:tgtEl>
                                        <p:attrNameLst>
                                          <p:attrName>style.visibility</p:attrName>
                                        </p:attrNameLst>
                                      </p:cBhvr>
                                      <p:to>
                                        <p:strVal val="visible"/>
                                      </p:to>
                                    </p:set>
                                    <p:animEffect transition="in" filter="fade">
                                      <p:cBhvr>
                                        <p:cTn id="19" dur="5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C037E15-43B7-CC9F-9555-61E56C288BF6}"/>
              </a:ext>
            </a:extLst>
          </p:cNvPr>
          <p:cNvSpPr>
            <a:spLocks noGrp="1"/>
          </p:cNvSpPr>
          <p:nvPr>
            <p:ph type="sldNum" sz="quarter" idx="12"/>
          </p:nvPr>
        </p:nvSpPr>
        <p:spPr/>
        <p:txBody>
          <a:bodyPr/>
          <a:lstStyle/>
          <a:p>
            <a:fld id="{A28D1494-D2DE-467F-9956-DBFBACA736A0}" type="slidenum">
              <a:rPr kumimoji="1" lang="ja-JP" altLang="en-US" smtClean="0"/>
              <a:pPr/>
              <a:t>15</a:t>
            </a:fld>
            <a:endParaRPr kumimoji="1" lang="ja-JP" altLang="en-US"/>
          </a:p>
        </p:txBody>
      </p:sp>
      <p:sp>
        <p:nvSpPr>
          <p:cNvPr id="4" name="テキスト ボックス 3">
            <a:extLst>
              <a:ext uri="{FF2B5EF4-FFF2-40B4-BE49-F238E27FC236}">
                <a16:creationId xmlns:a16="http://schemas.microsoft.com/office/drawing/2014/main" id="{DB2C73F4-B727-1DCA-1ED0-AA602EB7835F}"/>
              </a:ext>
            </a:extLst>
          </p:cNvPr>
          <p:cNvSpPr txBox="1"/>
          <p:nvPr/>
        </p:nvSpPr>
        <p:spPr>
          <a:xfrm>
            <a:off x="179512" y="116632"/>
            <a:ext cx="5472608" cy="584775"/>
          </a:xfrm>
          <a:prstGeom prst="rect">
            <a:avLst/>
          </a:prstGeom>
          <a:noFill/>
        </p:spPr>
        <p:txBody>
          <a:bodyPr wrap="square">
            <a:spAutoFit/>
          </a:bodyPr>
          <a:lstStyle/>
          <a:p>
            <a:r>
              <a:rPr lang="en-US" altLang="ja-JP"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rPr>
              <a:t>Ⅱ</a:t>
            </a:r>
            <a:r>
              <a:rPr lang="ja-JP" altLang="en-US"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rPr>
              <a:t>．共同販売事業</a:t>
            </a:r>
            <a:endParaRPr lang="en-US" altLang="ja-JP"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1BE23A56-147F-C4A8-BFB9-32C96C03F667}"/>
              </a:ext>
            </a:extLst>
          </p:cNvPr>
          <p:cNvSpPr txBox="1"/>
          <p:nvPr/>
        </p:nvSpPr>
        <p:spPr>
          <a:xfrm>
            <a:off x="163714" y="701634"/>
            <a:ext cx="8980286" cy="800219"/>
          </a:xfrm>
          <a:prstGeom prst="rect">
            <a:avLst/>
          </a:prstGeom>
          <a:noFill/>
        </p:spPr>
        <p:txBody>
          <a:bodyPr wrap="square">
            <a:spAutoFit/>
          </a:bodyPr>
          <a:lstStyle/>
          <a:p>
            <a:r>
              <a:rPr lang="ja-JP" altLang="en-US" sz="2800" dirty="0">
                <a:solidFill>
                  <a:srgbClr val="C00000"/>
                </a:solidFill>
                <a:latin typeface="HGS創英角ｺﾞｼｯｸUB" panose="020B0900000000000000" pitchFamily="50" charset="-128"/>
                <a:ea typeface="HGS創英角ｺﾞｼｯｸUB" panose="020B0900000000000000" pitchFamily="50" charset="-128"/>
              </a:rPr>
              <a:t>１．</a:t>
            </a:r>
            <a:r>
              <a:rPr lang="ja-JP" altLang="en-US" sz="2800" i="0" strike="noStrike" dirty="0">
                <a:solidFill>
                  <a:srgbClr val="C00000"/>
                </a:solidFill>
                <a:effectLst/>
                <a:latin typeface="HGS創英角ｺﾞｼｯｸUB" panose="020B0900000000000000" pitchFamily="50" charset="-128"/>
                <a:ea typeface="HGS創英角ｺﾞｼｯｸUB" panose="020B0900000000000000" pitchFamily="50" charset="-128"/>
              </a:rPr>
              <a:t>防災・減災・防犯対策製品展示会２０２５</a:t>
            </a:r>
            <a:endParaRPr lang="en-US" altLang="ja-JP" sz="1800" b="1" i="0" u="none" strike="noStrike" dirty="0">
              <a:solidFill>
                <a:srgbClr val="FF0000"/>
              </a:solidFill>
              <a:effectLst/>
              <a:latin typeface="游ゴシック" panose="020B0400000000000000" pitchFamily="50" charset="-128"/>
              <a:ea typeface="游ゴシック" panose="020B0400000000000000" pitchFamily="50" charset="-128"/>
            </a:endParaRPr>
          </a:p>
          <a:p>
            <a:r>
              <a:rPr lang="ja-JP" altLang="en-US" sz="1800" b="0" i="0" u="none" strike="noStrike" dirty="0">
                <a:solidFill>
                  <a:srgbClr val="000000"/>
                </a:solidFill>
                <a:effectLst/>
                <a:latin typeface="BIZ UDP明朝 Medium" panose="02020500000000000000" pitchFamily="18" charset="-128"/>
                <a:ea typeface="BIZ UDP明朝 Medium" panose="02020500000000000000" pitchFamily="18" charset="-128"/>
              </a:rPr>
              <a:t>　　</a:t>
            </a:r>
            <a:endParaRPr lang="en-US" altLang="ja-JP" dirty="0">
              <a:latin typeface="+mj-ea"/>
              <a:ea typeface="+mj-ea"/>
            </a:endParaRPr>
          </a:p>
        </p:txBody>
      </p:sp>
      <p:cxnSp>
        <p:nvCxnSpPr>
          <p:cNvPr id="9" name="直線コネクタ 8">
            <a:extLst>
              <a:ext uri="{FF2B5EF4-FFF2-40B4-BE49-F238E27FC236}">
                <a16:creationId xmlns:a16="http://schemas.microsoft.com/office/drawing/2014/main" id="{E4E95726-CDC2-B87A-1E48-494E244F21E9}"/>
              </a:ext>
            </a:extLst>
          </p:cNvPr>
          <p:cNvCxnSpPr>
            <a:cxnSpLocks/>
          </p:cNvCxnSpPr>
          <p:nvPr/>
        </p:nvCxnSpPr>
        <p:spPr>
          <a:xfrm>
            <a:off x="251520" y="1196752"/>
            <a:ext cx="7488832" cy="0"/>
          </a:xfrm>
          <a:prstGeom prst="line">
            <a:avLst/>
          </a:prstGeom>
          <a:ln w="444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B7A37309-77C5-D08D-E811-10CFE507C136}"/>
              </a:ext>
            </a:extLst>
          </p:cNvPr>
          <p:cNvSpPr txBox="1"/>
          <p:nvPr/>
        </p:nvSpPr>
        <p:spPr>
          <a:xfrm>
            <a:off x="163714" y="996101"/>
            <a:ext cx="9212108" cy="1477328"/>
          </a:xfrm>
          <a:prstGeom prst="rect">
            <a:avLst/>
          </a:prstGeom>
          <a:noFill/>
        </p:spPr>
        <p:txBody>
          <a:bodyPr wrap="square">
            <a:spAutoFit/>
          </a:bodyPr>
          <a:lstStyle/>
          <a:p>
            <a:endParaRPr lang="en-US" altLang="ja-JP" sz="1800" b="1" i="0" u="none" strike="noStrike" dirty="0">
              <a:solidFill>
                <a:srgbClr val="FF0000"/>
              </a:solidFill>
              <a:effectLst/>
              <a:latin typeface="游ゴシック" panose="020B0400000000000000" pitchFamily="50" charset="-128"/>
              <a:ea typeface="游ゴシック" panose="020B0400000000000000" pitchFamily="50" charset="-128"/>
            </a:endParaRPr>
          </a:p>
          <a:p>
            <a:r>
              <a:rPr lang="ja-JP" altLang="en-US" sz="1800" b="0" i="0" u="none" strike="noStrike" dirty="0">
                <a:solidFill>
                  <a:srgbClr val="000000"/>
                </a:solidFill>
                <a:effectLst/>
                <a:latin typeface="BIZ UDP明朝 Medium" panose="02020500000000000000" pitchFamily="18" charset="-128"/>
                <a:ea typeface="BIZ UDP明朝 Medium" panose="02020500000000000000" pitchFamily="18" charset="-128"/>
              </a:rPr>
              <a:t>　</a:t>
            </a:r>
            <a:r>
              <a:rPr lang="ja-JP" altLang="en-US" sz="1800" b="0" i="0" u="none" strike="noStrike" dirty="0">
                <a:solidFill>
                  <a:srgbClr val="000000"/>
                </a:solidFill>
                <a:effectLst/>
                <a:latin typeface="+mj-ea"/>
                <a:ea typeface="+mj-ea"/>
              </a:rPr>
              <a:t>災害に強いまちづくりに繋げるため、各企業が開発した防災・減災・防犯対策関連の製品</a:t>
            </a:r>
            <a:endParaRPr lang="en-US" altLang="ja-JP" sz="1800" b="0" i="0" u="none" strike="noStrike" dirty="0">
              <a:solidFill>
                <a:srgbClr val="000000"/>
              </a:solidFill>
              <a:effectLst/>
              <a:latin typeface="+mj-ea"/>
              <a:ea typeface="+mj-ea"/>
            </a:endParaRPr>
          </a:p>
          <a:p>
            <a:r>
              <a:rPr lang="ja-JP" altLang="en-US" sz="1800" b="0" i="0" u="none" strike="noStrike" dirty="0">
                <a:solidFill>
                  <a:srgbClr val="000000"/>
                </a:solidFill>
                <a:effectLst/>
                <a:latin typeface="+mj-ea"/>
                <a:ea typeface="+mj-ea"/>
              </a:rPr>
              <a:t>展示会を７月１９・２０日に開催　　</a:t>
            </a:r>
            <a:r>
              <a:rPr lang="ja-JP" altLang="en-US" dirty="0">
                <a:latin typeface="+mj-ea"/>
                <a:ea typeface="+mj-ea"/>
              </a:rPr>
              <a:t> </a:t>
            </a:r>
            <a:r>
              <a:rPr lang="en-US" altLang="ja-JP" sz="1800" b="0" i="0" u="none" strike="noStrike" dirty="0">
                <a:solidFill>
                  <a:srgbClr val="000000"/>
                </a:solidFill>
                <a:effectLst/>
                <a:latin typeface="+mj-ea"/>
                <a:ea typeface="+mj-ea"/>
              </a:rPr>
              <a:t>※</a:t>
            </a:r>
            <a:r>
              <a:rPr lang="ja-JP" altLang="en-US" sz="1800" b="0" i="0" u="none" strike="noStrike" dirty="0">
                <a:solidFill>
                  <a:srgbClr val="000000"/>
                </a:solidFill>
                <a:effectLst/>
                <a:latin typeface="+mj-ea"/>
                <a:ea typeface="+mj-ea"/>
              </a:rPr>
              <a:t>今回で４回目</a:t>
            </a:r>
            <a:r>
              <a:rPr lang="ja-JP" altLang="en-US" dirty="0">
                <a:latin typeface="+mj-ea"/>
                <a:ea typeface="+mj-ea"/>
              </a:rPr>
              <a:t> </a:t>
            </a:r>
            <a:endParaRPr lang="en-US" altLang="ja-JP" dirty="0">
              <a:latin typeface="+mj-ea"/>
              <a:ea typeface="+mj-ea"/>
            </a:endParaRPr>
          </a:p>
          <a:p>
            <a:r>
              <a:rPr lang="ja-JP" altLang="en-US" sz="1800" b="0" i="0" u="none" strike="noStrike" dirty="0">
                <a:solidFill>
                  <a:srgbClr val="000000"/>
                </a:solidFill>
                <a:effectLst/>
                <a:latin typeface="+mj-ea"/>
                <a:ea typeface="+mj-ea"/>
              </a:rPr>
              <a:t>　防災監視システム、防災マット、止水板、防護ガラス、防災無線、非常食、備蓄食などを</a:t>
            </a:r>
            <a:endParaRPr lang="en-US" altLang="ja-JP" sz="1800" b="0" i="0" u="none" strike="noStrike" dirty="0">
              <a:solidFill>
                <a:srgbClr val="000000"/>
              </a:solidFill>
              <a:effectLst/>
              <a:latin typeface="+mj-ea"/>
              <a:ea typeface="+mj-ea"/>
            </a:endParaRPr>
          </a:p>
          <a:p>
            <a:r>
              <a:rPr lang="ja-JP" altLang="en-US" sz="1800" b="0" i="0" u="none" strike="noStrike" dirty="0">
                <a:solidFill>
                  <a:srgbClr val="000000"/>
                </a:solidFill>
                <a:effectLst/>
                <a:latin typeface="+mj-ea"/>
                <a:ea typeface="+mj-ea"/>
              </a:rPr>
              <a:t>展示</a:t>
            </a:r>
            <a:r>
              <a:rPr lang="ja-JP" altLang="en-US" dirty="0">
                <a:latin typeface="+mj-ea"/>
                <a:ea typeface="+mj-ea"/>
              </a:rPr>
              <a:t> 　　〇気象セミナーも開催　　〇出展企業　１２社・団体　〇来場者数　約４００人　　　</a:t>
            </a:r>
            <a:endParaRPr lang="en-US" altLang="ja-JP" dirty="0">
              <a:latin typeface="+mj-ea"/>
              <a:ea typeface="+mj-ea"/>
            </a:endParaRPr>
          </a:p>
        </p:txBody>
      </p:sp>
      <p:pic>
        <p:nvPicPr>
          <p:cNvPr id="11" name="図 10" descr="人, 男, 屋内, 立つ が含まれている画像&#10;&#10;AI 生成コンテンツは誤りを含む可能性があります。">
            <a:extLst>
              <a:ext uri="{FF2B5EF4-FFF2-40B4-BE49-F238E27FC236}">
                <a16:creationId xmlns:a16="http://schemas.microsoft.com/office/drawing/2014/main" id="{BD0990D9-6D24-87D4-3C1E-734BE4EC03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5241" y="2564904"/>
            <a:ext cx="4104456" cy="273630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図 12" descr="人, 屋内, 立つ, 男 が含まれている画像&#10;&#10;AI 生成コンテンツは誤りを含む可能性があります。">
            <a:extLst>
              <a:ext uri="{FF2B5EF4-FFF2-40B4-BE49-F238E27FC236}">
                <a16:creationId xmlns:a16="http://schemas.microsoft.com/office/drawing/2014/main" id="{55DB4EC6-7356-EA3E-9B56-573FF56EE5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4904" y="3513138"/>
            <a:ext cx="4427984" cy="29519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611081962"/>
      </p:ext>
    </p:extLst>
  </p:cSld>
  <p:clrMapOvr>
    <a:masterClrMapping/>
  </p:clrMapOvr>
  <mc:AlternateContent xmlns:mc="http://schemas.openxmlformats.org/markup-compatibility/2006" xmlns:p14="http://schemas.microsoft.com/office/powerpoint/2010/main">
    <mc:Choice Requires="p14">
      <p:transition spd="slow" p14:dur="2000" advTm="18714"/>
    </mc:Choice>
    <mc:Fallback xmlns="">
      <p:transition spd="slow" advTm="187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1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00"/>
                                        <p:tgtEl>
                                          <p:spTgt spid="9"/>
                                        </p:tgtEl>
                                      </p:cBhvr>
                                    </p:animEffect>
                                  </p:childTnLst>
                                </p:cTn>
                              </p:par>
                              <p:par>
                                <p:cTn id="14" presetID="10" presetClass="entr" presetSubtype="0" fill="hold" grpId="0" nodeType="withEffect">
                                  <p:stCondLst>
                                    <p:cond delay="25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26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800"/>
                                        <p:tgtEl>
                                          <p:spTgt spid="11"/>
                                        </p:tgtEl>
                                      </p:cBhvr>
                                    </p:animEffect>
                                  </p:childTnLst>
                                </p:cTn>
                              </p:par>
                              <p:par>
                                <p:cTn id="20" presetID="10" presetClass="entr" presetSubtype="0" fill="hold" nodeType="withEffect">
                                  <p:stCondLst>
                                    <p:cond delay="26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8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BE54E2A-06DA-7671-EB71-DF9AAC41C7DD}"/>
              </a:ext>
            </a:extLst>
          </p:cNvPr>
          <p:cNvSpPr>
            <a:spLocks noGrp="1"/>
          </p:cNvSpPr>
          <p:nvPr>
            <p:ph type="sldNum" sz="quarter" idx="12"/>
          </p:nvPr>
        </p:nvSpPr>
        <p:spPr/>
        <p:txBody>
          <a:bodyPr/>
          <a:lstStyle/>
          <a:p>
            <a:fld id="{A28D1494-D2DE-467F-9956-DBFBACA736A0}" type="slidenum">
              <a:rPr kumimoji="1" lang="ja-JP" altLang="en-US" smtClean="0"/>
              <a:pPr/>
              <a:t>16</a:t>
            </a:fld>
            <a:endParaRPr kumimoji="1" lang="ja-JP" altLang="en-US"/>
          </a:p>
        </p:txBody>
      </p:sp>
      <p:sp>
        <p:nvSpPr>
          <p:cNvPr id="4" name="テキスト ボックス 3">
            <a:extLst>
              <a:ext uri="{FF2B5EF4-FFF2-40B4-BE49-F238E27FC236}">
                <a16:creationId xmlns:a16="http://schemas.microsoft.com/office/drawing/2014/main" id="{0238815D-941E-F21B-D1CC-39F59C156B90}"/>
              </a:ext>
            </a:extLst>
          </p:cNvPr>
          <p:cNvSpPr txBox="1"/>
          <p:nvPr/>
        </p:nvSpPr>
        <p:spPr>
          <a:xfrm>
            <a:off x="251520" y="235483"/>
            <a:ext cx="8640960" cy="1107996"/>
          </a:xfrm>
          <a:prstGeom prst="rect">
            <a:avLst/>
          </a:prstGeom>
          <a:noFill/>
        </p:spPr>
        <p:txBody>
          <a:bodyPr wrap="square">
            <a:spAutoFit/>
          </a:bodyPr>
          <a:lstStyle/>
          <a:p>
            <a:r>
              <a:rPr lang="ja-JP" altLang="en-US" sz="2800" b="1" dirty="0">
                <a:solidFill>
                  <a:srgbClr val="C00000"/>
                </a:solidFill>
                <a:latin typeface="HGS創英角ｺﾞｼｯｸUB" panose="020B0900000000000000" pitchFamily="50" charset="-128"/>
                <a:ea typeface="HGS創英角ｺﾞｼｯｸUB" panose="020B0900000000000000" pitchFamily="50" charset="-128"/>
              </a:rPr>
              <a:t>２．</a:t>
            </a:r>
            <a:r>
              <a:rPr lang="ja-JP" altLang="en-US" sz="2800" b="1" i="0" strike="noStrike" dirty="0">
                <a:solidFill>
                  <a:srgbClr val="C00000"/>
                </a:solidFill>
                <a:effectLst/>
                <a:latin typeface="HGS創英角ｺﾞｼｯｸUB" panose="020B0900000000000000" pitchFamily="50" charset="-128"/>
                <a:ea typeface="HGS創英角ｺﾞｼｯｸUB" panose="020B0900000000000000" pitchFamily="50" charset="-128"/>
              </a:rPr>
              <a:t>展示会への出展</a:t>
            </a:r>
            <a:r>
              <a:rPr lang="ja-JP" altLang="en-US" sz="2800" dirty="0">
                <a:solidFill>
                  <a:srgbClr val="C00000"/>
                </a:solidFill>
                <a:latin typeface="HGS創英角ｺﾞｼｯｸUB" panose="020B0900000000000000" pitchFamily="50" charset="-128"/>
                <a:ea typeface="HGS創英角ｺﾞｼｯｸUB" panose="020B0900000000000000" pitchFamily="50" charset="-128"/>
              </a:rPr>
              <a:t> </a:t>
            </a:r>
            <a:endParaRPr lang="en-US" altLang="ja-JP" sz="2800" dirty="0">
              <a:solidFill>
                <a:srgbClr val="C00000"/>
              </a:solidFill>
              <a:latin typeface="HGS創英角ｺﾞｼｯｸUB" panose="020B0900000000000000" pitchFamily="50" charset="-128"/>
              <a:ea typeface="HGS創英角ｺﾞｼｯｸUB" panose="020B0900000000000000" pitchFamily="50" charset="-128"/>
            </a:endParaRPr>
          </a:p>
          <a:p>
            <a:endParaRPr lang="en-US" altLang="ja-JP" sz="2000" b="1" u="sng" dirty="0">
              <a:solidFill>
                <a:schemeClr val="accent5">
                  <a:lumMod val="50000"/>
                </a:schemeClr>
              </a:solidFill>
              <a:latin typeface="游ゴシック" panose="020B0400000000000000" pitchFamily="50" charset="-128"/>
              <a:ea typeface="游ゴシック" panose="020B0400000000000000" pitchFamily="50" charset="-128"/>
            </a:endParaRPr>
          </a:p>
          <a:p>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　</a:t>
            </a:r>
            <a:endParaRPr lang="ja-JP" altLang="en-US" dirty="0"/>
          </a:p>
        </p:txBody>
      </p:sp>
      <p:cxnSp>
        <p:nvCxnSpPr>
          <p:cNvPr id="5" name="直線コネクタ 4">
            <a:extLst>
              <a:ext uri="{FF2B5EF4-FFF2-40B4-BE49-F238E27FC236}">
                <a16:creationId xmlns:a16="http://schemas.microsoft.com/office/drawing/2014/main" id="{D727AB01-32EF-9046-BC2E-71C03BD52775}"/>
              </a:ext>
            </a:extLst>
          </p:cNvPr>
          <p:cNvCxnSpPr>
            <a:cxnSpLocks/>
          </p:cNvCxnSpPr>
          <p:nvPr/>
        </p:nvCxnSpPr>
        <p:spPr>
          <a:xfrm>
            <a:off x="338284" y="764704"/>
            <a:ext cx="3312368" cy="0"/>
          </a:xfrm>
          <a:prstGeom prst="line">
            <a:avLst/>
          </a:prstGeom>
          <a:ln w="444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FD82DC4C-9578-8CE4-DF52-3AFDC96E2ED8}"/>
              </a:ext>
            </a:extLst>
          </p:cNvPr>
          <p:cNvSpPr txBox="1"/>
          <p:nvPr/>
        </p:nvSpPr>
        <p:spPr>
          <a:xfrm>
            <a:off x="683568" y="789481"/>
            <a:ext cx="8640960" cy="1508105"/>
          </a:xfrm>
          <a:prstGeom prst="rect">
            <a:avLst/>
          </a:prstGeom>
          <a:noFill/>
        </p:spPr>
        <p:txBody>
          <a:bodyPr wrap="square">
            <a:spAutoFit/>
          </a:bodyPr>
          <a:lstStyle/>
          <a:p>
            <a:endParaRPr lang="en-US" altLang="ja-JP" sz="2000" b="1" u="sng" dirty="0">
              <a:solidFill>
                <a:schemeClr val="accent5">
                  <a:lumMod val="50000"/>
                </a:schemeClr>
              </a:solidFill>
              <a:latin typeface="游ゴシック" panose="020B0400000000000000" pitchFamily="50" charset="-128"/>
              <a:ea typeface="游ゴシック" panose="020B0400000000000000" pitchFamily="50" charset="-128"/>
            </a:endParaRPr>
          </a:p>
          <a:p>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　   </a:t>
            </a:r>
            <a:r>
              <a:rPr lang="ja-JP" altLang="en-US" sz="1800" b="0" i="0" u="none" strike="noStrike" dirty="0">
                <a:solidFill>
                  <a:srgbClr val="000000"/>
                </a:solidFill>
                <a:effectLst/>
                <a:latin typeface="+mj-ea"/>
                <a:ea typeface="+mj-ea"/>
              </a:rPr>
              <a:t>全国規模の展示会に出展し、販路開拓や新規取引に繋げている。</a:t>
            </a:r>
            <a:r>
              <a:rPr lang="ja-JP" altLang="en-US" dirty="0">
                <a:latin typeface="+mj-ea"/>
                <a:ea typeface="+mj-ea"/>
              </a:rPr>
              <a:t> </a:t>
            </a:r>
            <a:endParaRPr lang="en-US" altLang="ja-JP" b="1" dirty="0">
              <a:solidFill>
                <a:srgbClr val="FF0000"/>
              </a:solidFill>
              <a:latin typeface="+mj-ea"/>
              <a:ea typeface="+mj-ea"/>
            </a:endParaRPr>
          </a:p>
          <a:p>
            <a:r>
              <a:rPr lang="ja-JP" altLang="en-US" sz="1800" b="0" i="0" u="none" strike="noStrike" dirty="0">
                <a:solidFill>
                  <a:srgbClr val="000000"/>
                </a:solidFill>
                <a:effectLst/>
                <a:latin typeface="+mj-ea"/>
                <a:ea typeface="+mj-ea"/>
              </a:rPr>
              <a:t>　</a:t>
            </a:r>
            <a:r>
              <a:rPr lang="en-US" altLang="ja-JP" sz="1800" b="0" i="0" u="none" strike="noStrike" dirty="0">
                <a:solidFill>
                  <a:srgbClr val="000000"/>
                </a:solidFill>
                <a:effectLst/>
                <a:latin typeface="+mj-ea"/>
                <a:ea typeface="+mj-ea"/>
              </a:rPr>
              <a:t>※</a:t>
            </a:r>
            <a:r>
              <a:rPr lang="ja-JP" altLang="en-US" sz="1800" b="0" i="0" u="none" strike="noStrike" dirty="0">
                <a:solidFill>
                  <a:srgbClr val="000000"/>
                </a:solidFill>
                <a:effectLst/>
                <a:latin typeface="+mj-ea"/>
                <a:ea typeface="+mj-ea"/>
              </a:rPr>
              <a:t>令和７年は２月５・６・７日の３日間、横浜市の</a:t>
            </a:r>
            <a:r>
              <a:rPr lang="ja-JP" altLang="en-US" sz="1800" b="1" i="0" u="none" strike="noStrike" dirty="0">
                <a:solidFill>
                  <a:srgbClr val="C00000"/>
                </a:solidFill>
                <a:effectLst/>
                <a:latin typeface="+mj-ea"/>
                <a:ea typeface="+mj-ea"/>
              </a:rPr>
              <a:t>テクニカルショウヨコハマ</a:t>
            </a:r>
            <a:r>
              <a:rPr lang="ja-JP" altLang="en-US" sz="1800" b="0" i="0" u="none" strike="noStrike" dirty="0">
                <a:solidFill>
                  <a:srgbClr val="000000"/>
                </a:solidFill>
                <a:effectLst/>
                <a:latin typeface="+mj-ea"/>
                <a:ea typeface="+mj-ea"/>
              </a:rPr>
              <a:t>に出展。　</a:t>
            </a:r>
            <a:endParaRPr lang="en-US" altLang="ja-JP" sz="1800" b="0" i="0" u="none" strike="noStrike" dirty="0">
              <a:solidFill>
                <a:srgbClr val="000000"/>
              </a:solidFill>
              <a:effectLst/>
              <a:latin typeface="+mj-ea"/>
              <a:ea typeface="+mj-ea"/>
            </a:endParaRPr>
          </a:p>
          <a:p>
            <a:r>
              <a:rPr lang="ja-JP" altLang="en-US" dirty="0">
                <a:solidFill>
                  <a:srgbClr val="000000"/>
                </a:solidFill>
                <a:latin typeface="+mj-ea"/>
                <a:ea typeface="+mj-ea"/>
              </a:rPr>
              <a:t>　　　　</a:t>
            </a:r>
            <a:r>
              <a:rPr lang="ja-JP" altLang="en-US" sz="1800" b="0" i="0" u="none" strike="noStrike" dirty="0">
                <a:solidFill>
                  <a:srgbClr val="000000"/>
                </a:solidFill>
                <a:effectLst/>
                <a:latin typeface="+mj-ea"/>
                <a:ea typeface="+mj-ea"/>
              </a:rPr>
              <a:t>会員企業２社が出展した。　　</a:t>
            </a:r>
            <a:r>
              <a:rPr lang="ja-JP" altLang="en-US" dirty="0">
                <a:latin typeface="+mj-ea"/>
                <a:ea typeface="+mj-ea"/>
              </a:rPr>
              <a:t> </a:t>
            </a:r>
            <a:endParaRPr lang="en-US" altLang="ja-JP" b="1" dirty="0">
              <a:solidFill>
                <a:srgbClr val="FF0000"/>
              </a:solidFill>
              <a:latin typeface="+mj-ea"/>
              <a:ea typeface="+mj-ea"/>
            </a:endParaRPr>
          </a:p>
          <a:p>
            <a:r>
              <a:rPr lang="ja-JP" altLang="en-US" dirty="0">
                <a:latin typeface="BIZ UDP明朝 Medium" panose="02020500000000000000" pitchFamily="18" charset="-128"/>
                <a:ea typeface="BIZ UDP明朝 Medium" panose="02020500000000000000" pitchFamily="18" charset="-128"/>
              </a:rPr>
              <a:t> </a:t>
            </a:r>
            <a:endParaRPr lang="ja-JP" altLang="en-US" dirty="0"/>
          </a:p>
        </p:txBody>
      </p:sp>
      <p:pic>
        <p:nvPicPr>
          <p:cNvPr id="8" name="図 7" descr="建物, 人, 立つ, 男 が含まれている画像&#10;&#10;AI 生成コンテンツは誤りを含む可能性があります。">
            <a:extLst>
              <a:ext uri="{FF2B5EF4-FFF2-40B4-BE49-F238E27FC236}">
                <a16:creationId xmlns:a16="http://schemas.microsoft.com/office/drawing/2014/main" id="{24323D86-1A48-45EE-FC6C-B75D68BC4A9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2204864"/>
            <a:ext cx="4286381" cy="32147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図 10" descr="人, 建物, 草, 立つ が含まれている画像&#10;&#10;AI 生成コンテンツは誤りを含む可能性があります。">
            <a:extLst>
              <a:ext uri="{FF2B5EF4-FFF2-40B4-BE49-F238E27FC236}">
                <a16:creationId xmlns:a16="http://schemas.microsoft.com/office/drawing/2014/main" id="{69DED5EF-EB90-7D3E-B52C-E4491E8EB9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6098" y="3068960"/>
            <a:ext cx="4286382" cy="3214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79425873"/>
      </p:ext>
    </p:extLst>
  </p:cSld>
  <p:clrMapOvr>
    <a:masterClrMapping/>
  </p:clrMapOvr>
  <mc:AlternateContent xmlns:mc="http://schemas.openxmlformats.org/markup-compatibility/2006" xmlns:p14="http://schemas.microsoft.com/office/powerpoint/2010/main">
    <mc:Choice Requires="p14">
      <p:transition spd="slow" p14:dur="2000" advTm="17113"/>
    </mc:Choice>
    <mc:Fallback xmlns="">
      <p:transition spd="slow" advTm="17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6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26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400"/>
                                        <p:tgtEl>
                                          <p:spTgt spid="8"/>
                                        </p:tgtEl>
                                      </p:cBhvr>
                                    </p:animEffect>
                                  </p:childTnLst>
                                </p:cTn>
                              </p:par>
                              <p:par>
                                <p:cTn id="17" presetID="10" presetClass="entr" presetSubtype="0" fill="hold" nodeType="withEffect">
                                  <p:stCondLst>
                                    <p:cond delay="26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14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34D57DE-7941-6357-520F-CABBAD6AE8EC}"/>
              </a:ext>
            </a:extLst>
          </p:cNvPr>
          <p:cNvSpPr>
            <a:spLocks noGrp="1"/>
          </p:cNvSpPr>
          <p:nvPr>
            <p:ph type="sldNum" sz="quarter" idx="12"/>
          </p:nvPr>
        </p:nvSpPr>
        <p:spPr/>
        <p:txBody>
          <a:bodyPr/>
          <a:lstStyle/>
          <a:p>
            <a:fld id="{A28D1494-D2DE-467F-9956-DBFBACA736A0}" type="slidenum">
              <a:rPr kumimoji="1" lang="ja-JP" altLang="en-US" smtClean="0"/>
              <a:pPr/>
              <a:t>17</a:t>
            </a:fld>
            <a:endParaRPr kumimoji="1" lang="ja-JP" altLang="en-US"/>
          </a:p>
        </p:txBody>
      </p:sp>
      <p:sp>
        <p:nvSpPr>
          <p:cNvPr id="4" name="テキスト ボックス 3">
            <a:extLst>
              <a:ext uri="{FF2B5EF4-FFF2-40B4-BE49-F238E27FC236}">
                <a16:creationId xmlns:a16="http://schemas.microsoft.com/office/drawing/2014/main" id="{6D2FDDD4-6B73-C99F-A762-F5D550722208}"/>
              </a:ext>
            </a:extLst>
          </p:cNvPr>
          <p:cNvSpPr txBox="1"/>
          <p:nvPr/>
        </p:nvSpPr>
        <p:spPr>
          <a:xfrm>
            <a:off x="251520" y="260648"/>
            <a:ext cx="8496944" cy="1077218"/>
          </a:xfrm>
          <a:prstGeom prst="rect">
            <a:avLst/>
          </a:prstGeom>
          <a:noFill/>
        </p:spPr>
        <p:txBody>
          <a:bodyPr wrap="square">
            <a:spAutoFit/>
          </a:bodyPr>
          <a:lstStyle/>
          <a:p>
            <a:r>
              <a:rPr lang="ja-JP" altLang="en-US" sz="2800" dirty="0">
                <a:solidFill>
                  <a:srgbClr val="C00000"/>
                </a:solidFill>
                <a:latin typeface="HGS創英角ｺﾞｼｯｸUB" panose="020B0900000000000000" pitchFamily="50" charset="-128"/>
                <a:ea typeface="HGS創英角ｺﾞｼｯｸUB" panose="020B0900000000000000" pitchFamily="50" charset="-128"/>
              </a:rPr>
              <a:t>３．</a:t>
            </a:r>
            <a:r>
              <a:rPr lang="ja-JP" altLang="en-US" sz="2800" i="0" strike="noStrike" dirty="0">
                <a:solidFill>
                  <a:srgbClr val="C00000"/>
                </a:solidFill>
                <a:effectLst/>
                <a:latin typeface="HGS創英角ｺﾞｼｯｸUB" panose="020B0900000000000000" pitchFamily="50" charset="-128"/>
                <a:ea typeface="HGS創英角ｺﾞｼｯｸUB" panose="020B0900000000000000" pitchFamily="50" charset="-128"/>
              </a:rPr>
              <a:t>企業間交流ビジネスミーティング</a:t>
            </a:r>
            <a:br>
              <a:rPr lang="ja-JP" altLang="en-US" sz="1800" b="1" i="0" u="none" strike="noStrike" dirty="0">
                <a:solidFill>
                  <a:srgbClr val="FF0000"/>
                </a:solidFill>
                <a:effectLst/>
                <a:latin typeface="游ゴシック" panose="020B0400000000000000" pitchFamily="50" charset="-128"/>
                <a:ea typeface="游ゴシック" panose="020B0400000000000000" pitchFamily="50" charset="-128"/>
              </a:rPr>
            </a:br>
            <a:endParaRPr lang="en-US" altLang="ja-JP" dirty="0">
              <a:solidFill>
                <a:schemeClr val="accent5">
                  <a:lumMod val="50000"/>
                </a:schemeClr>
              </a:solidFill>
            </a:endParaRPr>
          </a:p>
          <a:p>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　</a:t>
            </a:r>
            <a:endParaRPr lang="ja-JP" altLang="en-US" dirty="0">
              <a:highlight>
                <a:srgbClr val="FFFF00"/>
              </a:highlight>
              <a:latin typeface="+mn-ea"/>
            </a:endParaRPr>
          </a:p>
        </p:txBody>
      </p:sp>
      <p:cxnSp>
        <p:nvCxnSpPr>
          <p:cNvPr id="5" name="直線コネクタ 4">
            <a:extLst>
              <a:ext uri="{FF2B5EF4-FFF2-40B4-BE49-F238E27FC236}">
                <a16:creationId xmlns:a16="http://schemas.microsoft.com/office/drawing/2014/main" id="{2F0E146B-2B64-71B9-2F1B-D87B04DD3D43}"/>
              </a:ext>
            </a:extLst>
          </p:cNvPr>
          <p:cNvCxnSpPr>
            <a:cxnSpLocks/>
          </p:cNvCxnSpPr>
          <p:nvPr/>
        </p:nvCxnSpPr>
        <p:spPr>
          <a:xfrm>
            <a:off x="395536" y="764704"/>
            <a:ext cx="6117493" cy="0"/>
          </a:xfrm>
          <a:prstGeom prst="line">
            <a:avLst/>
          </a:prstGeom>
          <a:ln w="444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図 6" descr="レストランのブースに座っている人たち&#10;&#10;中程度の精度で自動的に生成された説明">
            <a:extLst>
              <a:ext uri="{FF2B5EF4-FFF2-40B4-BE49-F238E27FC236}">
                <a16:creationId xmlns:a16="http://schemas.microsoft.com/office/drawing/2014/main" id="{F4C79C9B-15A0-52EF-53D2-525435E895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273" y="2276872"/>
            <a:ext cx="4572000"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図 8" descr="人, 屋外, グループ, 民衆 が含まれている画像&#10;&#10;自動的に生成された説明">
            <a:extLst>
              <a:ext uri="{FF2B5EF4-FFF2-40B4-BE49-F238E27FC236}">
                <a16:creationId xmlns:a16="http://schemas.microsoft.com/office/drawing/2014/main" id="{3C91F856-63D3-12CD-8821-073B80361658}"/>
              </a:ext>
            </a:extLst>
          </p:cNvPr>
          <p:cNvPicPr>
            <a:picLocks noChangeAspect="1"/>
          </p:cNvPicPr>
          <p:nvPr/>
        </p:nvPicPr>
        <p:blipFill>
          <a:blip r:embed="rId3" cstate="print">
            <a:extLst>
              <a:ext uri="{28A0092B-C50C-407E-A947-70E740481C1C}">
                <a14:useLocalDpi xmlns:a14="http://schemas.microsoft.com/office/drawing/2010/main" val="0"/>
              </a:ext>
            </a:extLst>
          </a:blip>
          <a:srcRect t="12201" r="11413" b="8000"/>
          <a:stretch/>
        </p:blipFill>
        <p:spPr>
          <a:xfrm>
            <a:off x="4710368" y="2277034"/>
            <a:ext cx="4350359" cy="293909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 name="正方形/長方形 2">
            <a:extLst>
              <a:ext uri="{FF2B5EF4-FFF2-40B4-BE49-F238E27FC236}">
                <a16:creationId xmlns:a16="http://schemas.microsoft.com/office/drawing/2014/main" id="{8529BDE6-8054-F949-FAEC-C39818058C30}"/>
              </a:ext>
            </a:extLst>
          </p:cNvPr>
          <p:cNvSpPr/>
          <p:nvPr/>
        </p:nvSpPr>
        <p:spPr>
          <a:xfrm>
            <a:off x="539112" y="5638323"/>
            <a:ext cx="3672408"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chemeClr val="accent1">
                    <a:lumMod val="75000"/>
                  </a:schemeClr>
                </a:solidFill>
              </a:rPr>
              <a:t>第</a:t>
            </a:r>
            <a:r>
              <a:rPr kumimoji="1" lang="en-US" altLang="ja-JP" u="sng" dirty="0">
                <a:solidFill>
                  <a:schemeClr val="accent1">
                    <a:lumMod val="75000"/>
                  </a:schemeClr>
                </a:solidFill>
              </a:rPr>
              <a:t>1</a:t>
            </a:r>
            <a:r>
              <a:rPr kumimoji="1" lang="ja-JP" altLang="en-US" u="sng" dirty="0">
                <a:solidFill>
                  <a:schemeClr val="accent1">
                    <a:lumMod val="75000"/>
                  </a:schemeClr>
                </a:solidFill>
              </a:rPr>
              <a:t>回ビジネスミーテング</a:t>
            </a:r>
          </a:p>
        </p:txBody>
      </p:sp>
      <p:sp>
        <p:nvSpPr>
          <p:cNvPr id="6" name="正方形/長方形 5">
            <a:extLst>
              <a:ext uri="{FF2B5EF4-FFF2-40B4-BE49-F238E27FC236}">
                <a16:creationId xmlns:a16="http://schemas.microsoft.com/office/drawing/2014/main" id="{483013BA-DC1A-1B3C-1F11-340A2A609B91}"/>
              </a:ext>
            </a:extLst>
          </p:cNvPr>
          <p:cNvSpPr/>
          <p:nvPr/>
        </p:nvSpPr>
        <p:spPr>
          <a:xfrm>
            <a:off x="4932481" y="5444262"/>
            <a:ext cx="3815983"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chemeClr val="accent1">
                    <a:lumMod val="75000"/>
                  </a:schemeClr>
                </a:solidFill>
              </a:rPr>
              <a:t>第</a:t>
            </a:r>
            <a:r>
              <a:rPr kumimoji="1" lang="en-US" altLang="ja-JP" u="sng" dirty="0">
                <a:solidFill>
                  <a:schemeClr val="accent1">
                    <a:lumMod val="75000"/>
                  </a:schemeClr>
                </a:solidFill>
              </a:rPr>
              <a:t>2</a:t>
            </a:r>
            <a:r>
              <a:rPr kumimoji="1" lang="ja-JP" altLang="en-US" u="sng" dirty="0">
                <a:solidFill>
                  <a:schemeClr val="accent1">
                    <a:lumMod val="75000"/>
                  </a:schemeClr>
                </a:solidFill>
              </a:rPr>
              <a:t>回ビジネスミーティング</a:t>
            </a:r>
            <a:endParaRPr kumimoji="1" lang="en-US" altLang="ja-JP" u="sng" dirty="0">
              <a:solidFill>
                <a:schemeClr val="accent1">
                  <a:lumMod val="75000"/>
                </a:schemeClr>
              </a:solidFill>
            </a:endParaRPr>
          </a:p>
          <a:p>
            <a:pPr algn="ctr"/>
            <a:r>
              <a:rPr kumimoji="1" lang="ja-JP" altLang="en-US" dirty="0">
                <a:solidFill>
                  <a:schemeClr val="accent1">
                    <a:lumMod val="75000"/>
                  </a:schemeClr>
                </a:solidFill>
              </a:rPr>
              <a:t>（ＢＢＱ交流会）</a:t>
            </a:r>
          </a:p>
        </p:txBody>
      </p:sp>
      <p:sp>
        <p:nvSpPr>
          <p:cNvPr id="8" name="テキスト ボックス 7">
            <a:extLst>
              <a:ext uri="{FF2B5EF4-FFF2-40B4-BE49-F238E27FC236}">
                <a16:creationId xmlns:a16="http://schemas.microsoft.com/office/drawing/2014/main" id="{31EBF44B-668E-45C4-3794-C317D3DDE4E2}"/>
              </a:ext>
            </a:extLst>
          </p:cNvPr>
          <p:cNvSpPr txBox="1"/>
          <p:nvPr/>
        </p:nvSpPr>
        <p:spPr>
          <a:xfrm>
            <a:off x="539112" y="737701"/>
            <a:ext cx="8496944" cy="1200329"/>
          </a:xfrm>
          <a:prstGeom prst="rect">
            <a:avLst/>
          </a:prstGeom>
          <a:noFill/>
        </p:spPr>
        <p:txBody>
          <a:bodyPr wrap="square">
            <a:spAutoFit/>
          </a:bodyPr>
          <a:lstStyle/>
          <a:p>
            <a:endParaRPr lang="en-US" altLang="ja-JP" dirty="0">
              <a:solidFill>
                <a:schemeClr val="accent5">
                  <a:lumMod val="50000"/>
                </a:schemeClr>
              </a:solidFill>
            </a:endParaRPr>
          </a:p>
          <a:p>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　　</a:t>
            </a:r>
            <a:r>
              <a:rPr lang="ja-JP" altLang="en-US" sz="1800" b="0" i="0" u="none" strike="noStrike" dirty="0">
                <a:solidFill>
                  <a:srgbClr val="000000"/>
                </a:solidFill>
                <a:effectLst/>
                <a:latin typeface="+mn-ea"/>
              </a:rPr>
              <a:t>会員企業が概要説明やＰＲを行うことで情報交換、情報共有を行い、企業間</a:t>
            </a:r>
            <a:endParaRPr lang="en-US" altLang="ja-JP" sz="1800" b="0" i="0" u="none" strike="noStrike" dirty="0">
              <a:solidFill>
                <a:srgbClr val="000000"/>
              </a:solidFill>
              <a:effectLst/>
              <a:latin typeface="+mn-ea"/>
            </a:endParaRPr>
          </a:p>
          <a:p>
            <a:r>
              <a:rPr lang="ja-JP" altLang="en-US" dirty="0">
                <a:solidFill>
                  <a:srgbClr val="000000"/>
                </a:solidFill>
                <a:latin typeface="+mn-ea"/>
              </a:rPr>
              <a:t>　 </a:t>
            </a:r>
            <a:r>
              <a:rPr lang="ja-JP" altLang="en-US" sz="1800" b="0" i="0" u="none" strike="noStrike" dirty="0">
                <a:solidFill>
                  <a:srgbClr val="000000"/>
                </a:solidFill>
                <a:effectLst/>
                <a:latin typeface="+mn-ea"/>
              </a:rPr>
              <a:t>の連携を促進する。</a:t>
            </a:r>
            <a:r>
              <a:rPr lang="ja-JP" altLang="en-US" dirty="0">
                <a:latin typeface="+mn-ea"/>
              </a:rPr>
              <a:t> </a:t>
            </a:r>
            <a:endParaRPr lang="en-US" altLang="ja-JP" dirty="0">
              <a:latin typeface="+mn-ea"/>
            </a:endParaRPr>
          </a:p>
          <a:p>
            <a:r>
              <a:rPr lang="ja-JP" altLang="en-US" sz="1800" b="0" i="0" u="none" strike="noStrike" dirty="0">
                <a:solidFill>
                  <a:srgbClr val="000000"/>
                </a:solidFill>
                <a:effectLst/>
                <a:latin typeface="+mn-ea"/>
              </a:rPr>
              <a:t>　　　最終的には</a:t>
            </a:r>
            <a:r>
              <a:rPr lang="ja-JP" altLang="en-US" sz="1800" b="1" i="0" u="none" strike="noStrike" dirty="0">
                <a:solidFill>
                  <a:srgbClr val="FF0000"/>
                </a:solidFill>
                <a:effectLst/>
                <a:highlight>
                  <a:srgbClr val="FFFF00"/>
                </a:highlight>
                <a:latin typeface="+mn-ea"/>
              </a:rPr>
              <a:t>企業間でのビジネスマッチングを目指す。</a:t>
            </a:r>
            <a:r>
              <a:rPr lang="ja-JP" altLang="en-US" dirty="0">
                <a:highlight>
                  <a:srgbClr val="FFFF00"/>
                </a:highlight>
                <a:latin typeface="+mn-ea"/>
              </a:rPr>
              <a:t> </a:t>
            </a:r>
          </a:p>
        </p:txBody>
      </p:sp>
    </p:spTree>
    <p:extLst>
      <p:ext uri="{BB962C8B-B14F-4D97-AF65-F5344CB8AC3E}">
        <p14:creationId xmlns:p14="http://schemas.microsoft.com/office/powerpoint/2010/main" val="4063890417"/>
      </p:ext>
    </p:extLst>
  </p:cSld>
  <p:clrMapOvr>
    <a:masterClrMapping/>
  </p:clrMapOvr>
  <mc:AlternateContent xmlns:mc="http://schemas.openxmlformats.org/markup-compatibility/2006" xmlns:p14="http://schemas.microsoft.com/office/powerpoint/2010/main">
    <mc:Choice Requires="p14">
      <p:transition spd="slow" p14:dur="2000" advTm="17439"/>
    </mc:Choice>
    <mc:Fallback xmlns="">
      <p:transition spd="slow" advTm="174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7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27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 presetClass="entr" presetSubtype="0" fill="hold" grpId="0" nodeType="withEffect">
                                  <p:stCondLst>
                                    <p:cond delay="2700"/>
                                  </p:stCondLst>
                                  <p:childTnLst>
                                    <p:set>
                                      <p:cBhvr>
                                        <p:cTn id="18" dur="1" fill="hold">
                                          <p:stCondLst>
                                            <p:cond delay="0"/>
                                          </p:stCondLst>
                                        </p:cTn>
                                        <p:tgtEl>
                                          <p:spTgt spid="3"/>
                                        </p:tgtEl>
                                        <p:attrNameLst>
                                          <p:attrName>style.visibility</p:attrName>
                                        </p:attrNameLst>
                                      </p:cBhvr>
                                      <p:to>
                                        <p:strVal val="visible"/>
                                      </p:to>
                                    </p:set>
                                  </p:childTnLst>
                                </p:cTn>
                              </p:par>
                              <p:par>
                                <p:cTn id="19" presetID="10" presetClass="entr" presetSubtype="0" fill="hold" nodeType="withEffect">
                                  <p:stCondLst>
                                    <p:cond delay="27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 presetClass="entr" presetSubtype="0" fill="hold" grpId="0" nodeType="withEffect">
                                  <p:stCondLst>
                                    <p:cond delay="2700"/>
                                  </p:stCondLst>
                                  <p:childTnLst>
                                    <p:set>
                                      <p:cBhvr>
                                        <p:cTn id="23"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DF992B8-ECB5-76B0-8373-4D97D0B83602}"/>
              </a:ext>
            </a:extLst>
          </p:cNvPr>
          <p:cNvSpPr>
            <a:spLocks noGrp="1"/>
          </p:cNvSpPr>
          <p:nvPr>
            <p:ph type="sldNum" sz="quarter" idx="12"/>
          </p:nvPr>
        </p:nvSpPr>
        <p:spPr/>
        <p:txBody>
          <a:bodyPr/>
          <a:lstStyle/>
          <a:p>
            <a:fld id="{A28D1494-D2DE-467F-9956-DBFBACA736A0}" type="slidenum">
              <a:rPr kumimoji="1" lang="ja-JP" altLang="en-US" smtClean="0"/>
              <a:pPr/>
              <a:t>18</a:t>
            </a:fld>
            <a:endParaRPr kumimoji="1" lang="ja-JP" altLang="en-US"/>
          </a:p>
        </p:txBody>
      </p:sp>
      <p:sp>
        <p:nvSpPr>
          <p:cNvPr id="3" name="テキスト ボックス 2">
            <a:extLst>
              <a:ext uri="{FF2B5EF4-FFF2-40B4-BE49-F238E27FC236}">
                <a16:creationId xmlns:a16="http://schemas.microsoft.com/office/drawing/2014/main" id="{42898ED2-D91D-5C8F-6F5B-7D7C7A263C7A}"/>
              </a:ext>
            </a:extLst>
          </p:cNvPr>
          <p:cNvSpPr txBox="1"/>
          <p:nvPr/>
        </p:nvSpPr>
        <p:spPr>
          <a:xfrm>
            <a:off x="257185" y="296385"/>
            <a:ext cx="8629630" cy="1077218"/>
          </a:xfrm>
          <a:prstGeom prst="rect">
            <a:avLst/>
          </a:prstGeom>
          <a:noFill/>
        </p:spPr>
        <p:txBody>
          <a:bodyPr wrap="square">
            <a:spAutoFit/>
          </a:bodyPr>
          <a:lstStyle/>
          <a:p>
            <a:r>
              <a:rPr lang="ja-JP" altLang="en-US" sz="2800" dirty="0">
                <a:solidFill>
                  <a:srgbClr val="C00000"/>
                </a:solidFill>
                <a:latin typeface="HGS創英角ｺﾞｼｯｸUB" panose="020B0900000000000000" pitchFamily="50" charset="-128"/>
                <a:ea typeface="HGS創英角ｺﾞｼｯｸUB" panose="020B0900000000000000" pitchFamily="50" charset="-128"/>
              </a:rPr>
              <a:t>４．企業製品の販売促進</a:t>
            </a:r>
            <a:br>
              <a:rPr lang="ja-JP" altLang="en-US" sz="1800" b="1" i="0" u="none" strike="noStrike" dirty="0">
                <a:solidFill>
                  <a:srgbClr val="FF0000"/>
                </a:solidFill>
                <a:effectLst/>
                <a:latin typeface="游ゴシック" panose="020B0400000000000000" pitchFamily="50" charset="-128"/>
                <a:ea typeface="游ゴシック" panose="020B0400000000000000" pitchFamily="50" charset="-128"/>
              </a:rPr>
            </a:br>
            <a:endParaRPr lang="en-US" altLang="ja-JP" dirty="0">
              <a:solidFill>
                <a:schemeClr val="accent5">
                  <a:lumMod val="50000"/>
                </a:schemeClr>
              </a:solidFill>
            </a:endParaRPr>
          </a:p>
          <a:p>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　　</a:t>
            </a:r>
            <a:endParaRPr lang="ja-JP" altLang="en-US" dirty="0">
              <a:highlight>
                <a:srgbClr val="FFFF00"/>
              </a:highlight>
              <a:latin typeface="+mn-ea"/>
            </a:endParaRPr>
          </a:p>
        </p:txBody>
      </p:sp>
      <p:pic>
        <p:nvPicPr>
          <p:cNvPr id="7" name="図 6" descr="座る, トラック, ストリート, 男 が含まれている画像&#10;&#10;自動的に生成された説明">
            <a:extLst>
              <a:ext uri="{FF2B5EF4-FFF2-40B4-BE49-F238E27FC236}">
                <a16:creationId xmlns:a16="http://schemas.microsoft.com/office/drawing/2014/main" id="{A1D06743-BF17-920B-B7FF-B99D127FBE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33543" y="1650940"/>
            <a:ext cx="2080839" cy="5024465"/>
          </a:xfrm>
          <a:prstGeom prst="rect">
            <a:avLst/>
          </a:prstGeom>
        </p:spPr>
      </p:pic>
      <p:cxnSp>
        <p:nvCxnSpPr>
          <p:cNvPr id="8" name="直線コネクタ 7">
            <a:extLst>
              <a:ext uri="{FF2B5EF4-FFF2-40B4-BE49-F238E27FC236}">
                <a16:creationId xmlns:a16="http://schemas.microsoft.com/office/drawing/2014/main" id="{DB15D149-6906-53C2-ECCC-AF8EDF3E9ED4}"/>
              </a:ext>
            </a:extLst>
          </p:cNvPr>
          <p:cNvCxnSpPr>
            <a:cxnSpLocks/>
          </p:cNvCxnSpPr>
          <p:nvPr/>
        </p:nvCxnSpPr>
        <p:spPr>
          <a:xfrm>
            <a:off x="366623" y="764704"/>
            <a:ext cx="3989353" cy="0"/>
          </a:xfrm>
          <a:prstGeom prst="line">
            <a:avLst/>
          </a:prstGeom>
          <a:ln w="444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pic>
        <p:nvPicPr>
          <p:cNvPr id="11" name="図 10">
            <a:extLst>
              <a:ext uri="{FF2B5EF4-FFF2-40B4-BE49-F238E27FC236}">
                <a16:creationId xmlns:a16="http://schemas.microsoft.com/office/drawing/2014/main" id="{20FCA82D-1974-402D-9F6C-57A6E648D78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7185" y="1634469"/>
            <a:ext cx="6171117" cy="4611414"/>
          </a:xfrm>
          <a:prstGeom prst="rect">
            <a:avLst/>
          </a:prstGeom>
          <a:ln>
            <a:noFill/>
          </a:ln>
          <a:effectLst>
            <a:softEdge rad="112500"/>
          </a:effectLst>
        </p:spPr>
      </p:pic>
      <p:pic>
        <p:nvPicPr>
          <p:cNvPr id="10" name="図 9">
            <a:extLst>
              <a:ext uri="{FF2B5EF4-FFF2-40B4-BE49-F238E27FC236}">
                <a16:creationId xmlns:a16="http://schemas.microsoft.com/office/drawing/2014/main" id="{4C3E3C1B-E2D5-4E19-88F8-2EAC99DE17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7543" y="1699080"/>
            <a:ext cx="2796841" cy="2089959"/>
          </a:xfrm>
          <a:prstGeom prst="ellipse">
            <a:avLst/>
          </a:prstGeom>
        </p:spPr>
      </p:pic>
      <p:sp>
        <p:nvSpPr>
          <p:cNvPr id="4" name="テキスト ボックス 3">
            <a:extLst>
              <a:ext uri="{FF2B5EF4-FFF2-40B4-BE49-F238E27FC236}">
                <a16:creationId xmlns:a16="http://schemas.microsoft.com/office/drawing/2014/main" id="{FD723065-D18F-C559-9D9E-4399E0EC1C0A}"/>
              </a:ext>
            </a:extLst>
          </p:cNvPr>
          <p:cNvSpPr txBox="1"/>
          <p:nvPr/>
        </p:nvSpPr>
        <p:spPr>
          <a:xfrm>
            <a:off x="284907" y="966212"/>
            <a:ext cx="8629630" cy="369332"/>
          </a:xfrm>
          <a:prstGeom prst="rect">
            <a:avLst/>
          </a:prstGeom>
          <a:noFill/>
        </p:spPr>
        <p:txBody>
          <a:bodyPr wrap="square">
            <a:spAutoFit/>
          </a:bodyPr>
          <a:lstStyle/>
          <a:p>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　　</a:t>
            </a:r>
            <a:r>
              <a:rPr lang="ja-JP" altLang="en-US" sz="1800" b="0" i="0" u="none" strike="noStrike" dirty="0">
                <a:solidFill>
                  <a:srgbClr val="000000"/>
                </a:solidFill>
                <a:effectLst/>
                <a:latin typeface="+mn-ea"/>
              </a:rPr>
              <a:t>会員企業が製造開発している製品の販売・修繕を促進</a:t>
            </a:r>
            <a:endParaRPr lang="ja-JP" altLang="en-US" dirty="0">
              <a:highlight>
                <a:srgbClr val="FFFF00"/>
              </a:highlight>
              <a:latin typeface="+mn-ea"/>
            </a:endParaRPr>
          </a:p>
        </p:txBody>
      </p:sp>
      <p:pic>
        <p:nvPicPr>
          <p:cNvPr id="9" name="図 8" descr="座る, ベンチ, テーブル, 木製 が含まれている画像&#10;&#10;AI 生成コンテンツは誤りを含む可能性があります。">
            <a:extLst>
              <a:ext uri="{FF2B5EF4-FFF2-40B4-BE49-F238E27FC236}">
                <a16:creationId xmlns:a16="http://schemas.microsoft.com/office/drawing/2014/main" id="{34884EF7-727B-1E47-3E4D-94B0B98D1AAB}"/>
              </a:ext>
            </a:extLst>
          </p:cNvPr>
          <p:cNvPicPr>
            <a:picLocks noChangeAspect="1"/>
          </p:cNvPicPr>
          <p:nvPr/>
        </p:nvPicPr>
        <p:blipFill>
          <a:blip r:embed="rId5" cstate="print">
            <a:extLst>
              <a:ext uri="{28A0092B-C50C-407E-A947-70E740481C1C}">
                <a14:useLocalDpi xmlns:a14="http://schemas.microsoft.com/office/drawing/2010/main" val="0"/>
              </a:ext>
            </a:extLst>
          </a:blip>
          <a:srcRect l="12201" t="14380"/>
          <a:stretch>
            <a:fillRect/>
          </a:stretch>
        </p:blipFill>
        <p:spPr>
          <a:xfrm rot="5400000">
            <a:off x="4202408" y="2599568"/>
            <a:ext cx="3824056" cy="2796841"/>
          </a:xfrm>
          <a:prstGeom prst="ellipse">
            <a:avLst/>
          </a:prstGeom>
        </p:spPr>
      </p:pic>
    </p:spTree>
    <p:extLst>
      <p:ext uri="{BB962C8B-B14F-4D97-AF65-F5344CB8AC3E}">
        <p14:creationId xmlns:p14="http://schemas.microsoft.com/office/powerpoint/2010/main" val="3385315067"/>
      </p:ext>
    </p:extLst>
  </p:cSld>
  <p:clrMapOvr>
    <a:masterClrMapping/>
  </p:clrMapOvr>
  <mc:AlternateContent xmlns:mc="http://schemas.openxmlformats.org/markup-compatibility/2006" xmlns:p14="http://schemas.microsoft.com/office/powerpoint/2010/main">
    <mc:Choice Requires="p14">
      <p:transition spd="slow" p14:dur="2000" advTm="16807"/>
    </mc:Choice>
    <mc:Fallback xmlns="">
      <p:transition spd="slow" advTm="168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2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26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26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nodeType="withEffect">
                                  <p:stCondLst>
                                    <p:cond delay="26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260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38A5E6E-5492-092B-093A-CE37DC6DF1AD}"/>
              </a:ext>
            </a:extLst>
          </p:cNvPr>
          <p:cNvSpPr>
            <a:spLocks noGrp="1"/>
          </p:cNvSpPr>
          <p:nvPr>
            <p:ph type="sldNum" sz="quarter" idx="12"/>
          </p:nvPr>
        </p:nvSpPr>
        <p:spPr/>
        <p:txBody>
          <a:bodyPr/>
          <a:lstStyle/>
          <a:p>
            <a:fld id="{A28D1494-D2DE-467F-9956-DBFBACA736A0}" type="slidenum">
              <a:rPr kumimoji="1" lang="ja-JP" altLang="en-US" smtClean="0"/>
              <a:pPr/>
              <a:t>19</a:t>
            </a:fld>
            <a:endParaRPr kumimoji="1" lang="ja-JP" altLang="en-US"/>
          </a:p>
        </p:txBody>
      </p:sp>
      <p:sp>
        <p:nvSpPr>
          <p:cNvPr id="3" name="テキスト ボックス 2">
            <a:extLst>
              <a:ext uri="{FF2B5EF4-FFF2-40B4-BE49-F238E27FC236}">
                <a16:creationId xmlns:a16="http://schemas.microsoft.com/office/drawing/2014/main" id="{DAAAB39C-D104-CA06-77A5-DDEC078352B2}"/>
              </a:ext>
            </a:extLst>
          </p:cNvPr>
          <p:cNvSpPr txBox="1"/>
          <p:nvPr/>
        </p:nvSpPr>
        <p:spPr>
          <a:xfrm>
            <a:off x="179512" y="67531"/>
            <a:ext cx="3960440" cy="584775"/>
          </a:xfrm>
          <a:prstGeom prst="rect">
            <a:avLst/>
          </a:prstGeom>
          <a:noFill/>
        </p:spPr>
        <p:txBody>
          <a:bodyPr wrap="square" rtlCol="0">
            <a:spAutoFit/>
          </a:bodyPr>
          <a:lstStyle/>
          <a:p>
            <a:r>
              <a:rPr lang="en-US" altLang="ja-JP"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rPr>
              <a:t>Ⅲ</a:t>
            </a:r>
            <a:r>
              <a:rPr lang="ja-JP" altLang="en-US"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rPr>
              <a:t>．教育情報事業</a:t>
            </a:r>
            <a:endParaRPr lang="en-US" altLang="ja-JP"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sp>
        <p:nvSpPr>
          <p:cNvPr id="5" name="テキスト ボックス 4">
            <a:extLst>
              <a:ext uri="{FF2B5EF4-FFF2-40B4-BE49-F238E27FC236}">
                <a16:creationId xmlns:a16="http://schemas.microsoft.com/office/drawing/2014/main" id="{F4128CB1-3BCB-345D-C514-4A40B62FAB83}"/>
              </a:ext>
            </a:extLst>
          </p:cNvPr>
          <p:cNvSpPr txBox="1"/>
          <p:nvPr/>
        </p:nvSpPr>
        <p:spPr>
          <a:xfrm>
            <a:off x="256199" y="1592389"/>
            <a:ext cx="8208912" cy="646331"/>
          </a:xfrm>
          <a:prstGeom prst="rect">
            <a:avLst/>
          </a:prstGeom>
          <a:noFill/>
        </p:spPr>
        <p:txBody>
          <a:bodyPr wrap="square">
            <a:spAutoFit/>
          </a:bodyPr>
          <a:lstStyle/>
          <a:p>
            <a:r>
              <a:rPr lang="ja-JP" altLang="en-US" sz="1800" b="0" i="0" u="none" strike="noStrike" dirty="0">
                <a:solidFill>
                  <a:srgbClr val="000000"/>
                </a:solidFill>
                <a:effectLst/>
                <a:latin typeface="BIZ UDP明朝 Medium" panose="02020500000000000000" pitchFamily="18" charset="-128"/>
                <a:ea typeface="BIZ UDP明朝 Medium" panose="02020500000000000000" pitchFamily="18" charset="-128"/>
              </a:rPr>
              <a:t>　　</a:t>
            </a:r>
            <a:r>
              <a:rPr lang="ja-JP" altLang="en-US" sz="1800" b="0" i="0" u="none" strike="noStrike" dirty="0">
                <a:solidFill>
                  <a:srgbClr val="000000"/>
                </a:solidFill>
                <a:effectLst/>
                <a:latin typeface="+mj-ea"/>
                <a:ea typeface="+mj-ea"/>
              </a:rPr>
              <a:t>　〇新入社員研修（４月２１日）　　　　　　　　　　　　 参加者　９社　３２名　</a:t>
            </a:r>
            <a:endParaRPr lang="en-US" altLang="ja-JP" sz="1800" b="0" i="0" u="none" strike="noStrike" dirty="0">
              <a:solidFill>
                <a:srgbClr val="000000"/>
              </a:solidFill>
              <a:effectLst/>
              <a:latin typeface="+mj-ea"/>
              <a:ea typeface="+mj-ea"/>
            </a:endParaRPr>
          </a:p>
          <a:p>
            <a:r>
              <a:rPr lang="ja-JP" altLang="en-US" sz="1800" b="0" i="0" u="none" strike="noStrike" dirty="0">
                <a:solidFill>
                  <a:srgbClr val="000000"/>
                </a:solidFill>
                <a:effectLst/>
                <a:latin typeface="+mj-ea"/>
                <a:ea typeface="+mj-ea"/>
              </a:rPr>
              <a:t>　　　〇新入社員フォローアップ研修　（１０月２３日） 　参加者　５社　１７名</a:t>
            </a:r>
            <a:r>
              <a:rPr lang="ja-JP" altLang="en-US" dirty="0">
                <a:latin typeface="+mj-ea"/>
                <a:ea typeface="+mj-ea"/>
              </a:rPr>
              <a:t> </a:t>
            </a:r>
            <a:endParaRPr lang="en-US" altLang="ja-JP" dirty="0">
              <a:latin typeface="+mj-ea"/>
              <a:ea typeface="+mj-ea"/>
            </a:endParaRPr>
          </a:p>
        </p:txBody>
      </p:sp>
      <p:cxnSp>
        <p:nvCxnSpPr>
          <p:cNvPr id="6" name="直線コネクタ 5">
            <a:extLst>
              <a:ext uri="{FF2B5EF4-FFF2-40B4-BE49-F238E27FC236}">
                <a16:creationId xmlns:a16="http://schemas.microsoft.com/office/drawing/2014/main" id="{BD25C84A-D1E9-7E43-5887-2A33F3DA9B7F}"/>
              </a:ext>
            </a:extLst>
          </p:cNvPr>
          <p:cNvCxnSpPr>
            <a:cxnSpLocks/>
          </p:cNvCxnSpPr>
          <p:nvPr/>
        </p:nvCxnSpPr>
        <p:spPr>
          <a:xfrm>
            <a:off x="323528" y="1268760"/>
            <a:ext cx="7416824" cy="0"/>
          </a:xfrm>
          <a:prstGeom prst="line">
            <a:avLst/>
          </a:prstGeom>
          <a:ln w="44450">
            <a:solidFill>
              <a:srgbClr val="FF5050"/>
            </a:solidFill>
          </a:ln>
        </p:spPr>
        <p:style>
          <a:lnRef idx="1">
            <a:schemeClr val="accent1"/>
          </a:lnRef>
          <a:fillRef idx="0">
            <a:schemeClr val="accent1"/>
          </a:fillRef>
          <a:effectRef idx="0">
            <a:schemeClr val="accent1"/>
          </a:effectRef>
          <a:fontRef idx="minor">
            <a:schemeClr val="tx1"/>
          </a:fontRef>
        </p:style>
      </p:cxnSp>
      <p:sp>
        <p:nvSpPr>
          <p:cNvPr id="4" name="正方形/長方形 3">
            <a:extLst>
              <a:ext uri="{FF2B5EF4-FFF2-40B4-BE49-F238E27FC236}">
                <a16:creationId xmlns:a16="http://schemas.microsoft.com/office/drawing/2014/main" id="{DD7BFFB1-FF52-3F46-2891-D6D31E8D08AB}"/>
              </a:ext>
            </a:extLst>
          </p:cNvPr>
          <p:cNvSpPr/>
          <p:nvPr/>
        </p:nvSpPr>
        <p:spPr>
          <a:xfrm>
            <a:off x="1112981" y="5750967"/>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chemeClr val="accent1">
                    <a:lumMod val="75000"/>
                  </a:schemeClr>
                </a:solidFill>
              </a:rPr>
              <a:t>新入社員研修</a:t>
            </a:r>
          </a:p>
        </p:txBody>
      </p:sp>
      <p:sp>
        <p:nvSpPr>
          <p:cNvPr id="7" name="正方形/長方形 6">
            <a:extLst>
              <a:ext uri="{FF2B5EF4-FFF2-40B4-BE49-F238E27FC236}">
                <a16:creationId xmlns:a16="http://schemas.microsoft.com/office/drawing/2014/main" id="{16F36EB4-051A-B6A6-9018-AB8FC71288C9}"/>
              </a:ext>
            </a:extLst>
          </p:cNvPr>
          <p:cNvSpPr/>
          <p:nvPr/>
        </p:nvSpPr>
        <p:spPr>
          <a:xfrm>
            <a:off x="5116365" y="6122393"/>
            <a:ext cx="3788069"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chemeClr val="accent1">
                    <a:lumMod val="75000"/>
                  </a:schemeClr>
                </a:solidFill>
              </a:rPr>
              <a:t>新入社員フォローアップ研修</a:t>
            </a:r>
          </a:p>
        </p:txBody>
      </p:sp>
      <p:sp>
        <p:nvSpPr>
          <p:cNvPr id="8" name="テキスト ボックス 7">
            <a:extLst>
              <a:ext uri="{FF2B5EF4-FFF2-40B4-BE49-F238E27FC236}">
                <a16:creationId xmlns:a16="http://schemas.microsoft.com/office/drawing/2014/main" id="{70A2779A-D84F-342D-7D13-32011178EA65}"/>
              </a:ext>
            </a:extLst>
          </p:cNvPr>
          <p:cNvSpPr txBox="1"/>
          <p:nvPr/>
        </p:nvSpPr>
        <p:spPr>
          <a:xfrm>
            <a:off x="251520" y="727082"/>
            <a:ext cx="8208912" cy="1107996"/>
          </a:xfrm>
          <a:prstGeom prst="rect">
            <a:avLst/>
          </a:prstGeom>
          <a:noFill/>
        </p:spPr>
        <p:txBody>
          <a:bodyPr wrap="square">
            <a:spAutoFit/>
          </a:bodyPr>
          <a:lstStyle/>
          <a:p>
            <a:r>
              <a:rPr lang="ja-JP" altLang="en-US" sz="2800" dirty="0">
                <a:solidFill>
                  <a:srgbClr val="4224F8"/>
                </a:solidFill>
                <a:latin typeface="HGP創英角ｺﾞｼｯｸUB" panose="020B0900000000000000" pitchFamily="50" charset="-128"/>
                <a:ea typeface="HGP創英角ｺﾞｼｯｸUB" panose="020B0900000000000000" pitchFamily="50" charset="-128"/>
              </a:rPr>
              <a:t>１．新入社員研修　　新入社員フォローアップ研修</a:t>
            </a:r>
            <a:endParaRPr lang="en-US" altLang="ja-JP" sz="2800" dirty="0">
              <a:solidFill>
                <a:srgbClr val="4224F8"/>
              </a:solidFill>
              <a:latin typeface="HGP創英角ｺﾞｼｯｸUB" panose="020B0900000000000000" pitchFamily="50" charset="-128"/>
              <a:ea typeface="HGP創英角ｺﾞｼｯｸUB" panose="020B0900000000000000" pitchFamily="50" charset="-128"/>
            </a:endParaRPr>
          </a:p>
          <a:p>
            <a:endParaRPr lang="en-US" altLang="ja-JP" sz="2000" b="1" i="0" u="sng" strike="noStrike" dirty="0">
              <a:solidFill>
                <a:schemeClr val="accent5">
                  <a:lumMod val="50000"/>
                </a:schemeClr>
              </a:solidFill>
              <a:effectLst/>
              <a:latin typeface="游ゴシック" panose="020B0400000000000000" pitchFamily="50" charset="-128"/>
              <a:ea typeface="游ゴシック" panose="020B0400000000000000" pitchFamily="50" charset="-128"/>
            </a:endParaRPr>
          </a:p>
          <a:p>
            <a:r>
              <a:rPr lang="ja-JP" altLang="en-US" sz="1800" b="0" i="0" u="none" strike="noStrike" dirty="0">
                <a:solidFill>
                  <a:srgbClr val="000000"/>
                </a:solidFill>
                <a:effectLst/>
                <a:latin typeface="BIZ UDP明朝 Medium" panose="02020500000000000000" pitchFamily="18" charset="-128"/>
                <a:ea typeface="BIZ UDP明朝 Medium" panose="02020500000000000000" pitchFamily="18" charset="-128"/>
              </a:rPr>
              <a:t>　　</a:t>
            </a:r>
            <a:r>
              <a:rPr lang="ja-JP" altLang="en-US" sz="1800" b="0" i="0" u="none" strike="noStrike" dirty="0">
                <a:solidFill>
                  <a:srgbClr val="000000"/>
                </a:solidFill>
                <a:effectLst/>
                <a:latin typeface="+mj-ea"/>
                <a:ea typeface="+mj-ea"/>
              </a:rPr>
              <a:t>　　　</a:t>
            </a:r>
            <a:endParaRPr lang="en-US" altLang="ja-JP" dirty="0">
              <a:latin typeface="+mj-ea"/>
              <a:ea typeface="+mj-ea"/>
            </a:endParaRPr>
          </a:p>
        </p:txBody>
      </p:sp>
      <p:pic>
        <p:nvPicPr>
          <p:cNvPr id="12" name="図 11" descr="会議室に集まる人々&#10;&#10;AI 生成コンテンツは誤りを含む可能性があります。">
            <a:extLst>
              <a:ext uri="{FF2B5EF4-FFF2-40B4-BE49-F238E27FC236}">
                <a16:creationId xmlns:a16="http://schemas.microsoft.com/office/drawing/2014/main" id="{9FB7B83E-9774-3CB9-9CBA-CACCEDF2F9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520" y="2553666"/>
            <a:ext cx="4047432" cy="30355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図 13" descr="テレビを見る人々&#10;&#10;AI 生成コンテンツは誤りを含む可能性があります。">
            <a:extLst>
              <a:ext uri="{FF2B5EF4-FFF2-40B4-BE49-F238E27FC236}">
                <a16:creationId xmlns:a16="http://schemas.microsoft.com/office/drawing/2014/main" id="{35C39A52-BF5B-40F9-D539-CD242E1A62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0" y="2994894"/>
            <a:ext cx="4047432" cy="303557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27316192"/>
      </p:ext>
    </p:extLst>
  </p:cSld>
  <p:clrMapOvr>
    <a:masterClrMapping/>
  </p:clrMapOvr>
  <mc:AlternateContent xmlns:mc="http://schemas.openxmlformats.org/markup-compatibility/2006" xmlns:p14="http://schemas.microsoft.com/office/powerpoint/2010/main">
    <mc:Choice Requires="p14">
      <p:transition spd="slow" p14:dur="2000" advTm="18015"/>
    </mc:Choice>
    <mc:Fallback xmlns="">
      <p:transition spd="slow" advTm="180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25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2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40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900"/>
                                        <p:tgtEl>
                                          <p:spTgt spid="5"/>
                                        </p:tgtEl>
                                      </p:cBhvr>
                                    </p:animEffect>
                                  </p:childTnLst>
                                </p:cTn>
                              </p:par>
                              <p:par>
                                <p:cTn id="17" presetID="1" presetClass="entr" presetSubtype="0" fill="hold" grpId="0" nodeType="withEffect">
                                  <p:stCondLst>
                                    <p:cond delay="400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4000"/>
                                  </p:stCondLst>
                                  <p:childTnLst>
                                    <p:set>
                                      <p:cBhvr>
                                        <p:cTn id="20" dur="1" fill="hold">
                                          <p:stCondLst>
                                            <p:cond delay="0"/>
                                          </p:stCondLst>
                                        </p:cTn>
                                        <p:tgtEl>
                                          <p:spTgt spid="7"/>
                                        </p:tgtEl>
                                        <p:attrNameLst>
                                          <p:attrName>style.visibility</p:attrName>
                                        </p:attrNameLst>
                                      </p:cBhvr>
                                      <p:to>
                                        <p:strVal val="visible"/>
                                      </p:to>
                                    </p:set>
                                  </p:childTnLst>
                                </p:cTn>
                              </p:par>
                              <p:par>
                                <p:cTn id="21" presetID="10" presetClass="entr" presetSubtype="0" fill="hold" nodeType="withEffect">
                                  <p:stCondLst>
                                    <p:cond delay="40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40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4"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75DD0E2-3398-967E-4E7D-FF689E18861A}"/>
              </a:ext>
            </a:extLst>
          </p:cNvPr>
          <p:cNvSpPr>
            <a:spLocks noGrp="1"/>
          </p:cNvSpPr>
          <p:nvPr>
            <p:ph type="sldNum" sz="quarter" idx="12"/>
          </p:nvPr>
        </p:nvSpPr>
        <p:spPr/>
        <p:txBody>
          <a:bodyPr/>
          <a:lstStyle/>
          <a:p>
            <a:fld id="{A28D1494-D2DE-467F-9956-DBFBACA736A0}" type="slidenum">
              <a:rPr kumimoji="1" lang="ja-JP" altLang="en-US" smtClean="0"/>
              <a:pPr/>
              <a:t>20</a:t>
            </a:fld>
            <a:endParaRPr kumimoji="1" lang="ja-JP" altLang="en-US"/>
          </a:p>
        </p:txBody>
      </p:sp>
      <p:sp>
        <p:nvSpPr>
          <p:cNvPr id="3" name="テキスト ボックス 2">
            <a:extLst>
              <a:ext uri="{FF2B5EF4-FFF2-40B4-BE49-F238E27FC236}">
                <a16:creationId xmlns:a16="http://schemas.microsoft.com/office/drawing/2014/main" id="{F5D2B608-BC2D-9E2D-0B9A-656845EB70F0}"/>
              </a:ext>
            </a:extLst>
          </p:cNvPr>
          <p:cNvSpPr txBox="1"/>
          <p:nvPr/>
        </p:nvSpPr>
        <p:spPr>
          <a:xfrm>
            <a:off x="323528" y="188640"/>
            <a:ext cx="8208912" cy="1107996"/>
          </a:xfrm>
          <a:prstGeom prst="rect">
            <a:avLst/>
          </a:prstGeom>
          <a:noFill/>
        </p:spPr>
        <p:txBody>
          <a:bodyPr wrap="square">
            <a:spAutoFit/>
          </a:bodyPr>
          <a:lstStyle/>
          <a:p>
            <a:r>
              <a:rPr lang="ja-JP" altLang="en-US" sz="2800" dirty="0">
                <a:solidFill>
                  <a:srgbClr val="4224F8"/>
                </a:solidFill>
                <a:latin typeface="HGP創英角ｺﾞｼｯｸUB" panose="020B0900000000000000" pitchFamily="50" charset="-128"/>
                <a:ea typeface="HGP創英角ｺﾞｼｯｸUB" panose="020B0900000000000000" pitchFamily="50" charset="-128"/>
              </a:rPr>
              <a:t>２．各種セミナー・研修会の開催</a:t>
            </a:r>
            <a:endParaRPr lang="en-US" altLang="ja-JP" sz="2800" dirty="0">
              <a:solidFill>
                <a:srgbClr val="4224F8"/>
              </a:solidFill>
              <a:latin typeface="HGP創英角ｺﾞｼｯｸUB" panose="020B0900000000000000" pitchFamily="50" charset="-128"/>
              <a:ea typeface="HGP創英角ｺﾞｼｯｸUB" panose="020B0900000000000000" pitchFamily="50" charset="-128"/>
            </a:endParaRPr>
          </a:p>
          <a:p>
            <a:endParaRPr lang="en-US" altLang="ja-JP" sz="2000" b="1" i="0" u="sng" strike="noStrike" dirty="0">
              <a:solidFill>
                <a:schemeClr val="accent5">
                  <a:lumMod val="50000"/>
                </a:schemeClr>
              </a:solidFill>
              <a:effectLst/>
              <a:latin typeface="游ゴシック" panose="020B0400000000000000" pitchFamily="50" charset="-128"/>
              <a:ea typeface="游ゴシック" panose="020B0400000000000000" pitchFamily="50" charset="-128"/>
            </a:endParaRPr>
          </a:p>
          <a:p>
            <a:r>
              <a:rPr lang="ja-JP" altLang="en-US" sz="1800" b="0" i="0" u="none" strike="noStrike" dirty="0">
                <a:solidFill>
                  <a:srgbClr val="000000"/>
                </a:solidFill>
                <a:effectLst/>
                <a:latin typeface="BIZ UDP明朝 Medium" panose="02020500000000000000" pitchFamily="18" charset="-128"/>
                <a:ea typeface="BIZ UDP明朝 Medium" panose="02020500000000000000" pitchFamily="18" charset="-128"/>
              </a:rPr>
              <a:t>　</a:t>
            </a:r>
            <a:endParaRPr lang="en-US" altLang="ja-JP" sz="1800" b="0" i="0" u="none" strike="noStrike" dirty="0">
              <a:solidFill>
                <a:srgbClr val="000000"/>
              </a:solidFill>
              <a:effectLst/>
              <a:latin typeface="+mn-ea"/>
            </a:endParaRPr>
          </a:p>
        </p:txBody>
      </p:sp>
      <p:cxnSp>
        <p:nvCxnSpPr>
          <p:cNvPr id="4" name="直線コネクタ 3">
            <a:extLst>
              <a:ext uri="{FF2B5EF4-FFF2-40B4-BE49-F238E27FC236}">
                <a16:creationId xmlns:a16="http://schemas.microsoft.com/office/drawing/2014/main" id="{C76EECAE-D943-CB6F-962F-E75797E4AF9B}"/>
              </a:ext>
            </a:extLst>
          </p:cNvPr>
          <p:cNvCxnSpPr>
            <a:cxnSpLocks/>
          </p:cNvCxnSpPr>
          <p:nvPr/>
        </p:nvCxnSpPr>
        <p:spPr>
          <a:xfrm>
            <a:off x="323528" y="692696"/>
            <a:ext cx="4896544" cy="0"/>
          </a:xfrm>
          <a:prstGeom prst="line">
            <a:avLst/>
          </a:prstGeom>
          <a:ln w="44450">
            <a:solidFill>
              <a:srgbClr val="FF5050"/>
            </a:solidFill>
          </a:ln>
        </p:spPr>
        <p:style>
          <a:lnRef idx="1">
            <a:schemeClr val="accent1"/>
          </a:lnRef>
          <a:fillRef idx="0">
            <a:schemeClr val="accent1"/>
          </a:fillRef>
          <a:effectRef idx="0">
            <a:schemeClr val="accent1"/>
          </a:effectRef>
          <a:fontRef idx="minor">
            <a:schemeClr val="tx1"/>
          </a:fontRef>
        </p:style>
      </p:cxnSp>
      <p:sp>
        <p:nvSpPr>
          <p:cNvPr id="7" name="テキスト ボックス 6">
            <a:extLst>
              <a:ext uri="{FF2B5EF4-FFF2-40B4-BE49-F238E27FC236}">
                <a16:creationId xmlns:a16="http://schemas.microsoft.com/office/drawing/2014/main" id="{3BA857F6-CEA3-5D49-2E0C-4DD6B2C27751}"/>
              </a:ext>
            </a:extLst>
          </p:cNvPr>
          <p:cNvSpPr txBox="1"/>
          <p:nvPr/>
        </p:nvSpPr>
        <p:spPr>
          <a:xfrm>
            <a:off x="611560" y="869742"/>
            <a:ext cx="8337526" cy="2031325"/>
          </a:xfrm>
          <a:prstGeom prst="rect">
            <a:avLst/>
          </a:prstGeom>
          <a:noFill/>
        </p:spPr>
        <p:txBody>
          <a:bodyPr wrap="square">
            <a:spAutoFit/>
          </a:bodyPr>
          <a:lstStyle/>
          <a:p>
            <a:r>
              <a:rPr lang="ja-JP" altLang="en-US" sz="1800" b="0" i="0" u="none" strike="noStrike" dirty="0">
                <a:solidFill>
                  <a:srgbClr val="000000"/>
                </a:solidFill>
                <a:effectLst/>
                <a:latin typeface="BIZ UDP明朝 Medium" panose="02020500000000000000" pitchFamily="18" charset="-128"/>
                <a:ea typeface="BIZ UDP明朝 Medium" panose="02020500000000000000" pitchFamily="18" charset="-128"/>
              </a:rPr>
              <a:t>　</a:t>
            </a:r>
            <a:r>
              <a:rPr lang="ja-JP" altLang="en-US" b="0" i="0" u="none" strike="noStrike" dirty="0">
                <a:solidFill>
                  <a:srgbClr val="000000"/>
                </a:solidFill>
                <a:effectLst/>
                <a:latin typeface="+mn-ea"/>
              </a:rPr>
              <a:t>〇製品検査体制研修会</a:t>
            </a:r>
            <a:r>
              <a:rPr lang="ja-JP" altLang="en-US" dirty="0">
                <a:solidFill>
                  <a:srgbClr val="000000"/>
                </a:solidFill>
                <a:latin typeface="+mn-ea"/>
              </a:rPr>
              <a:t>　　　　　　　　　　　５月２３日（金）　　６社　１６名参加</a:t>
            </a:r>
            <a:endParaRPr lang="en-US" altLang="ja-JP" dirty="0">
              <a:solidFill>
                <a:srgbClr val="000000"/>
              </a:solidFill>
              <a:latin typeface="+mn-ea"/>
            </a:endParaRPr>
          </a:p>
          <a:p>
            <a:r>
              <a:rPr lang="ja-JP" altLang="en-US" dirty="0">
                <a:solidFill>
                  <a:srgbClr val="000000"/>
                </a:solidFill>
                <a:latin typeface="+mn-ea"/>
              </a:rPr>
              <a:t>　〇産業人材確保等補助金説明会　　　　　６月２４日（火）　　８社　１０名参加</a:t>
            </a:r>
            <a:endParaRPr lang="en-US" altLang="ja-JP" dirty="0">
              <a:solidFill>
                <a:srgbClr val="000000"/>
              </a:solidFill>
              <a:latin typeface="+mn-ea"/>
            </a:endParaRPr>
          </a:p>
          <a:p>
            <a:r>
              <a:rPr lang="ja-JP" altLang="en-US" dirty="0">
                <a:solidFill>
                  <a:srgbClr val="000000"/>
                </a:solidFill>
                <a:latin typeface="+mn-ea"/>
              </a:rPr>
              <a:t>　〇社員の健康づくり研修会</a:t>
            </a:r>
            <a:r>
              <a:rPr lang="ja-JP" altLang="en-US" b="0" i="0" u="none" strike="noStrike" dirty="0">
                <a:solidFill>
                  <a:srgbClr val="000000"/>
                </a:solidFill>
                <a:effectLst/>
                <a:latin typeface="+mn-ea"/>
              </a:rPr>
              <a:t>　　　　　　　　　６月２５日（水）　　５社　　６名参加</a:t>
            </a:r>
            <a:endParaRPr lang="en-US" altLang="ja-JP" b="0" i="0" u="none" strike="noStrike" dirty="0">
              <a:solidFill>
                <a:srgbClr val="000000"/>
              </a:solidFill>
              <a:effectLst/>
              <a:latin typeface="+mn-ea"/>
            </a:endParaRPr>
          </a:p>
          <a:p>
            <a:r>
              <a:rPr lang="ja-JP" altLang="en-US" dirty="0">
                <a:solidFill>
                  <a:srgbClr val="000000"/>
                </a:solidFill>
                <a:latin typeface="+mn-ea"/>
              </a:rPr>
              <a:t>　〇現場改善セミナー　　　　　　　　　　　　　 ９月　３日（水）　　７社　１４名参加</a:t>
            </a:r>
            <a:endParaRPr lang="en-US" altLang="ja-JP" dirty="0">
              <a:solidFill>
                <a:srgbClr val="000000"/>
              </a:solidFill>
              <a:latin typeface="+mn-ea"/>
            </a:endParaRPr>
          </a:p>
          <a:p>
            <a:r>
              <a:rPr lang="ja-JP" altLang="en-US" b="0" i="0" u="none" strike="noStrike" dirty="0">
                <a:solidFill>
                  <a:srgbClr val="000000"/>
                </a:solidFill>
                <a:effectLst/>
                <a:latin typeface="+mn-ea"/>
              </a:rPr>
              <a:t>　〇決算会計事務セミナー　　　　　　　　 　１０月３０日（木）　　７社　１２名参加</a:t>
            </a:r>
            <a:endParaRPr lang="en-US" altLang="ja-JP" b="0" i="0" u="none" strike="noStrike" dirty="0">
              <a:solidFill>
                <a:srgbClr val="000000"/>
              </a:solidFill>
              <a:effectLst/>
              <a:latin typeface="+mn-ea"/>
            </a:endParaRPr>
          </a:p>
          <a:p>
            <a:r>
              <a:rPr lang="ja-JP" altLang="en-US" dirty="0">
                <a:solidFill>
                  <a:srgbClr val="000000"/>
                </a:solidFill>
                <a:latin typeface="+mn-ea"/>
              </a:rPr>
              <a:t>　〇職場づくりの新常識研修会　　　　　　  １１月　６日（木）　　３社　　３名参加　　</a:t>
            </a:r>
            <a:endParaRPr lang="en-US" altLang="ja-JP" dirty="0">
              <a:solidFill>
                <a:srgbClr val="000000"/>
              </a:solidFill>
              <a:latin typeface="+mn-ea"/>
            </a:endParaRPr>
          </a:p>
          <a:p>
            <a:r>
              <a:rPr lang="ja-JP" altLang="en-US" b="0" i="0" u="none" strike="noStrike" dirty="0">
                <a:solidFill>
                  <a:srgbClr val="000000"/>
                </a:solidFill>
                <a:effectLst/>
                <a:latin typeface="+mn-ea"/>
              </a:rPr>
              <a:t>　</a:t>
            </a:r>
            <a:r>
              <a:rPr lang="ja-JP" altLang="en-US" dirty="0">
                <a:solidFill>
                  <a:srgbClr val="000000"/>
                </a:solidFill>
                <a:latin typeface="+mn-ea"/>
              </a:rPr>
              <a:t>〇現場改善相互研修会　　　　　　　　　　 １２月　４日（木）　　７社　１４名参加</a:t>
            </a:r>
            <a:r>
              <a:rPr lang="ja-JP" altLang="en-US" sz="1800" b="0" i="0" u="none" strike="noStrike" dirty="0">
                <a:solidFill>
                  <a:srgbClr val="000000"/>
                </a:solidFill>
                <a:effectLst/>
                <a:latin typeface="+mn-ea"/>
              </a:rPr>
              <a:t>　</a:t>
            </a:r>
            <a:endParaRPr lang="en-US" altLang="ja-JP" sz="1800" b="0" i="0" u="none" strike="noStrike" dirty="0">
              <a:solidFill>
                <a:srgbClr val="000000"/>
              </a:solidFill>
              <a:effectLst/>
              <a:latin typeface="+mn-ea"/>
            </a:endParaRPr>
          </a:p>
        </p:txBody>
      </p:sp>
      <p:pic>
        <p:nvPicPr>
          <p:cNvPr id="9" name="図 8" descr="会議室に集まる人々&#10;&#10;AI 生成コンテンツは誤りを含む可能性があります。">
            <a:extLst>
              <a:ext uri="{FF2B5EF4-FFF2-40B4-BE49-F238E27FC236}">
                <a16:creationId xmlns:a16="http://schemas.microsoft.com/office/drawing/2014/main" id="{6AEA6509-7B61-6728-0975-5E9553287B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44630" y="3068960"/>
            <a:ext cx="3773273" cy="282995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図 10" descr="建物, 人, 屋外, 男 が含まれている画像&#10;&#10;AI 生成コンテンツは誤りを含む可能性があります。">
            <a:extLst>
              <a:ext uri="{FF2B5EF4-FFF2-40B4-BE49-F238E27FC236}">
                <a16:creationId xmlns:a16="http://schemas.microsoft.com/office/drawing/2014/main" id="{E67E657C-8F56-29A8-97BB-4D06A2D085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899" y="3455153"/>
            <a:ext cx="3914548" cy="293591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242155752"/>
      </p:ext>
    </p:extLst>
  </p:cSld>
  <p:clrMapOvr>
    <a:masterClrMapping/>
  </p:clrMapOvr>
  <mc:AlternateContent xmlns:mc="http://schemas.openxmlformats.org/markup-compatibility/2006" xmlns:p14="http://schemas.microsoft.com/office/powerpoint/2010/main">
    <mc:Choice Requires="p14">
      <p:transition spd="slow" p14:dur="2000" advTm="16141"/>
    </mc:Choice>
    <mc:Fallback xmlns="">
      <p:transition spd="slow" advTm="161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2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25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2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F83F4019-3894-6DE5-54C3-9A838D2A0608}"/>
              </a:ext>
            </a:extLst>
          </p:cNvPr>
          <p:cNvSpPr>
            <a:spLocks noGrp="1"/>
          </p:cNvSpPr>
          <p:nvPr>
            <p:ph type="sldNum" sz="quarter" idx="12"/>
          </p:nvPr>
        </p:nvSpPr>
        <p:spPr/>
        <p:txBody>
          <a:bodyPr/>
          <a:lstStyle/>
          <a:p>
            <a:fld id="{A28D1494-D2DE-467F-9956-DBFBACA736A0}" type="slidenum">
              <a:rPr kumimoji="1" lang="ja-JP" altLang="en-US" smtClean="0"/>
              <a:pPr/>
              <a:t>21</a:t>
            </a:fld>
            <a:endParaRPr kumimoji="1" lang="ja-JP" altLang="en-US"/>
          </a:p>
        </p:txBody>
      </p:sp>
      <p:sp>
        <p:nvSpPr>
          <p:cNvPr id="4" name="テキスト ボックス 3">
            <a:extLst>
              <a:ext uri="{FF2B5EF4-FFF2-40B4-BE49-F238E27FC236}">
                <a16:creationId xmlns:a16="http://schemas.microsoft.com/office/drawing/2014/main" id="{4A8DF260-3C45-079C-AA04-4E31FA3B7A0F}"/>
              </a:ext>
            </a:extLst>
          </p:cNvPr>
          <p:cNvSpPr txBox="1"/>
          <p:nvPr/>
        </p:nvSpPr>
        <p:spPr>
          <a:xfrm>
            <a:off x="323528" y="188640"/>
            <a:ext cx="8496943" cy="1077218"/>
          </a:xfrm>
          <a:prstGeom prst="rect">
            <a:avLst/>
          </a:prstGeom>
          <a:noFill/>
        </p:spPr>
        <p:txBody>
          <a:bodyPr wrap="square">
            <a:spAutoFit/>
          </a:bodyPr>
          <a:lstStyle/>
          <a:p>
            <a:r>
              <a:rPr lang="ja-JP" altLang="en-US" sz="2800" dirty="0">
                <a:solidFill>
                  <a:srgbClr val="4224F8"/>
                </a:solidFill>
                <a:latin typeface="HGS創英角ｺﾞｼｯｸUB" panose="020B0900000000000000" pitchFamily="50" charset="-128"/>
                <a:ea typeface="HGS創英角ｺﾞｼｯｸUB" panose="020B0900000000000000" pitchFamily="50" charset="-128"/>
              </a:rPr>
              <a:t>３</a:t>
            </a:r>
            <a:r>
              <a:rPr lang="ja-JP" altLang="en-US" sz="2800" i="0" strike="noStrike" dirty="0">
                <a:solidFill>
                  <a:srgbClr val="4224F8"/>
                </a:solidFill>
                <a:effectLst/>
                <a:latin typeface="HGS創英角ｺﾞｼｯｸUB" panose="020B0900000000000000" pitchFamily="50" charset="-128"/>
                <a:ea typeface="HGS創英角ｺﾞｼｯｸUB" panose="020B0900000000000000" pitchFamily="50" charset="-128"/>
              </a:rPr>
              <a:t>．中学生のキャリア教育事業　</a:t>
            </a:r>
            <a:r>
              <a:rPr lang="ja-JP" altLang="en-US" sz="1800" b="1" i="0" u="none" strike="noStrike" dirty="0">
                <a:solidFill>
                  <a:srgbClr val="FF0000"/>
                </a:solidFill>
                <a:effectLst/>
                <a:latin typeface="游ゴシック" panose="020B0400000000000000" pitchFamily="50" charset="-128"/>
                <a:ea typeface="游ゴシック" panose="020B0400000000000000" pitchFamily="50" charset="-128"/>
              </a:rPr>
              <a:t>薩摩川内市教育委員会と連携</a:t>
            </a:r>
            <a:endParaRPr lang="en-US" altLang="ja-JP" sz="1800" b="1" i="0" u="none" strike="noStrike" dirty="0">
              <a:solidFill>
                <a:srgbClr val="FF0000"/>
              </a:solidFill>
              <a:effectLst/>
              <a:latin typeface="游ゴシック" panose="020B0400000000000000" pitchFamily="50" charset="-128"/>
              <a:ea typeface="游ゴシック" panose="020B0400000000000000" pitchFamily="50" charset="-128"/>
            </a:endParaRPr>
          </a:p>
          <a:p>
            <a:r>
              <a:rPr lang="ja-JP" altLang="en-US" dirty="0"/>
              <a:t> </a:t>
            </a:r>
            <a:endParaRPr lang="en-US" altLang="ja-JP" dirty="0"/>
          </a:p>
          <a:p>
            <a:r>
              <a:rPr lang="ja-JP" altLang="en-US" dirty="0">
                <a:solidFill>
                  <a:srgbClr val="000000"/>
                </a:solidFill>
                <a:latin typeface="游ゴシック" panose="020B0400000000000000" pitchFamily="50" charset="-128"/>
                <a:ea typeface="游ゴシック" panose="020B0400000000000000" pitchFamily="50" charset="-128"/>
              </a:rPr>
              <a:t>　</a:t>
            </a:r>
            <a:r>
              <a:rPr lang="ja-JP" altLang="en-US" dirty="0">
                <a:solidFill>
                  <a:srgbClr val="000000"/>
                </a:solidFill>
                <a:latin typeface="BIZ UDP明朝 Medium" panose="02020500000000000000" pitchFamily="18" charset="-128"/>
                <a:ea typeface="BIZ UDP明朝 Medium" panose="02020500000000000000" pitchFamily="18" charset="-128"/>
              </a:rPr>
              <a:t>　　</a:t>
            </a:r>
            <a:endParaRPr lang="en-US" altLang="ja-JP" dirty="0">
              <a:solidFill>
                <a:srgbClr val="C00000"/>
              </a:solidFill>
              <a:latin typeface="游ゴシック" panose="020B0400000000000000" pitchFamily="50" charset="-128"/>
              <a:ea typeface="游ゴシック" panose="020B0400000000000000" pitchFamily="50" charset="-128"/>
            </a:endParaRPr>
          </a:p>
        </p:txBody>
      </p:sp>
      <p:cxnSp>
        <p:nvCxnSpPr>
          <p:cNvPr id="5" name="直線コネクタ 4">
            <a:extLst>
              <a:ext uri="{FF2B5EF4-FFF2-40B4-BE49-F238E27FC236}">
                <a16:creationId xmlns:a16="http://schemas.microsoft.com/office/drawing/2014/main" id="{78AEECCA-D8EA-B7E7-C456-F5BABE9C4051}"/>
              </a:ext>
            </a:extLst>
          </p:cNvPr>
          <p:cNvCxnSpPr>
            <a:cxnSpLocks/>
          </p:cNvCxnSpPr>
          <p:nvPr/>
        </p:nvCxnSpPr>
        <p:spPr>
          <a:xfrm>
            <a:off x="539552" y="692696"/>
            <a:ext cx="4896544" cy="0"/>
          </a:xfrm>
          <a:prstGeom prst="line">
            <a:avLst/>
          </a:prstGeom>
          <a:ln w="44450">
            <a:solidFill>
              <a:srgbClr val="FF5050"/>
            </a:solidFill>
          </a:ln>
        </p:spPr>
        <p:style>
          <a:lnRef idx="1">
            <a:schemeClr val="accent1"/>
          </a:lnRef>
          <a:fillRef idx="0">
            <a:schemeClr val="accent1"/>
          </a:fillRef>
          <a:effectRef idx="0">
            <a:schemeClr val="accent1"/>
          </a:effectRef>
          <a:fontRef idx="minor">
            <a:schemeClr val="tx1"/>
          </a:fontRef>
        </p:style>
      </p:cxnSp>
      <p:sp>
        <p:nvSpPr>
          <p:cNvPr id="3" name="正方形/長方形 2">
            <a:extLst>
              <a:ext uri="{FF2B5EF4-FFF2-40B4-BE49-F238E27FC236}">
                <a16:creationId xmlns:a16="http://schemas.microsoft.com/office/drawing/2014/main" id="{E8D80483-C263-BF4C-BC63-6710C7499BC0}"/>
              </a:ext>
            </a:extLst>
          </p:cNvPr>
          <p:cNvSpPr/>
          <p:nvPr/>
        </p:nvSpPr>
        <p:spPr>
          <a:xfrm>
            <a:off x="0" y="5445224"/>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chemeClr val="accent1">
                    <a:lumMod val="75000"/>
                  </a:schemeClr>
                </a:solidFill>
              </a:rPr>
              <a:t>祁答院中学校</a:t>
            </a:r>
          </a:p>
        </p:txBody>
      </p:sp>
      <p:sp>
        <p:nvSpPr>
          <p:cNvPr id="6" name="正方形/長方形 5">
            <a:extLst>
              <a:ext uri="{FF2B5EF4-FFF2-40B4-BE49-F238E27FC236}">
                <a16:creationId xmlns:a16="http://schemas.microsoft.com/office/drawing/2014/main" id="{E99DB248-6612-522E-1558-B2758CB046DA}"/>
              </a:ext>
            </a:extLst>
          </p:cNvPr>
          <p:cNvSpPr/>
          <p:nvPr/>
        </p:nvSpPr>
        <p:spPr>
          <a:xfrm>
            <a:off x="6774485" y="1909816"/>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chemeClr val="accent1">
                    <a:lumMod val="75000"/>
                  </a:schemeClr>
                </a:solidFill>
              </a:rPr>
              <a:t>川内北中学校</a:t>
            </a:r>
          </a:p>
        </p:txBody>
      </p:sp>
      <p:sp>
        <p:nvSpPr>
          <p:cNvPr id="8" name="テキスト ボックス 7">
            <a:extLst>
              <a:ext uri="{FF2B5EF4-FFF2-40B4-BE49-F238E27FC236}">
                <a16:creationId xmlns:a16="http://schemas.microsoft.com/office/drawing/2014/main" id="{539B059D-DCB5-47E6-90C9-8DA3759F2549}"/>
              </a:ext>
            </a:extLst>
          </p:cNvPr>
          <p:cNvSpPr txBox="1"/>
          <p:nvPr/>
        </p:nvSpPr>
        <p:spPr>
          <a:xfrm>
            <a:off x="467546" y="602556"/>
            <a:ext cx="8496943" cy="1754326"/>
          </a:xfrm>
          <a:prstGeom prst="rect">
            <a:avLst/>
          </a:prstGeom>
          <a:noFill/>
        </p:spPr>
        <p:txBody>
          <a:bodyPr wrap="square">
            <a:spAutoFit/>
          </a:bodyPr>
          <a:lstStyle/>
          <a:p>
            <a:r>
              <a:rPr lang="ja-JP" altLang="en-US" dirty="0"/>
              <a:t> </a:t>
            </a:r>
            <a:endParaRPr lang="en-US" altLang="ja-JP" dirty="0"/>
          </a:p>
          <a:p>
            <a:r>
              <a:rPr lang="ja-JP" altLang="en-US" dirty="0">
                <a:solidFill>
                  <a:srgbClr val="000000"/>
                </a:solidFill>
                <a:latin typeface="游ゴシック" panose="020B0400000000000000" pitchFamily="50" charset="-128"/>
                <a:ea typeface="游ゴシック" panose="020B0400000000000000" pitchFamily="50" charset="-128"/>
              </a:rPr>
              <a:t>　</a:t>
            </a:r>
            <a:r>
              <a:rPr lang="ja-JP" altLang="en-US" dirty="0">
                <a:solidFill>
                  <a:srgbClr val="000000"/>
                </a:solidFill>
                <a:latin typeface="+mn-ea"/>
              </a:rPr>
              <a:t>薩摩川内市内の中学生に対し、地元企業の社員が講師となり、働くことの意義や目的、仕事内容を直接話すことで、仕事のやりがいや大切さ、将来就きたい職業を考える機会をつくる。</a:t>
            </a:r>
            <a:endParaRPr lang="en-US" altLang="ja-JP" dirty="0">
              <a:solidFill>
                <a:srgbClr val="000000"/>
              </a:solidFill>
              <a:latin typeface="+mn-ea"/>
            </a:endParaRPr>
          </a:p>
          <a:p>
            <a:r>
              <a:rPr lang="ja-JP" altLang="en-US" dirty="0">
                <a:solidFill>
                  <a:srgbClr val="000000"/>
                </a:solidFill>
                <a:latin typeface="+mn-ea"/>
              </a:rPr>
              <a:t>　 </a:t>
            </a:r>
            <a:r>
              <a:rPr lang="ja-JP" altLang="en-US" sz="1800" b="0" i="0" u="none" strike="noStrike" dirty="0">
                <a:solidFill>
                  <a:srgbClr val="000000"/>
                </a:solidFill>
                <a:effectLst/>
                <a:latin typeface="+mn-ea"/>
              </a:rPr>
              <a:t>市内中学校　１１校のうち今年度は５校で実施</a:t>
            </a:r>
            <a:endParaRPr lang="en-US" altLang="ja-JP" sz="1800" b="0" i="0" u="none" strike="noStrike" dirty="0">
              <a:solidFill>
                <a:srgbClr val="000000"/>
              </a:solidFill>
              <a:effectLst/>
              <a:latin typeface="+mn-ea"/>
            </a:endParaRPr>
          </a:p>
          <a:p>
            <a:r>
              <a:rPr lang="ja-JP" altLang="en-US" dirty="0">
                <a:solidFill>
                  <a:srgbClr val="000000"/>
                </a:solidFill>
                <a:latin typeface="BIZ UDP明朝 Medium" panose="02020500000000000000" pitchFamily="18" charset="-128"/>
                <a:ea typeface="BIZ UDP明朝 Medium" panose="02020500000000000000" pitchFamily="18" charset="-128"/>
              </a:rPr>
              <a:t>　　</a:t>
            </a:r>
            <a:endParaRPr lang="en-US" altLang="ja-JP" dirty="0">
              <a:solidFill>
                <a:srgbClr val="C00000"/>
              </a:solidFill>
              <a:latin typeface="游ゴシック" panose="020B0400000000000000" pitchFamily="50" charset="-128"/>
              <a:ea typeface="游ゴシック" panose="020B0400000000000000" pitchFamily="50" charset="-128"/>
            </a:endParaRPr>
          </a:p>
        </p:txBody>
      </p:sp>
      <p:pic>
        <p:nvPicPr>
          <p:cNvPr id="11" name="図 10" descr="人, 屋内, グループ, 立つ が含まれている画像&#10;&#10;AI 生成コンテンツは誤りを含む可能性があります。">
            <a:extLst>
              <a:ext uri="{FF2B5EF4-FFF2-40B4-BE49-F238E27FC236}">
                <a16:creationId xmlns:a16="http://schemas.microsoft.com/office/drawing/2014/main" id="{A860A41C-3937-CA41-0816-51754C851FE5}"/>
              </a:ext>
            </a:extLst>
          </p:cNvPr>
          <p:cNvPicPr>
            <a:picLocks noChangeAspect="1"/>
          </p:cNvPicPr>
          <p:nvPr/>
        </p:nvPicPr>
        <p:blipFill>
          <a:blip r:embed="rId2" cstate="print">
            <a:extLst>
              <a:ext uri="{28A0092B-C50C-407E-A947-70E740481C1C}">
                <a14:useLocalDpi xmlns:a14="http://schemas.microsoft.com/office/drawing/2010/main" val="0"/>
              </a:ext>
            </a:extLst>
          </a:blip>
          <a:srcRect l="4443" t="18214" r="11260"/>
          <a:stretch>
            <a:fillRect/>
          </a:stretch>
        </p:blipFill>
        <p:spPr>
          <a:xfrm>
            <a:off x="467546" y="2509188"/>
            <a:ext cx="4050045" cy="29470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a:extLst>
              <a:ext uri="{FF2B5EF4-FFF2-40B4-BE49-F238E27FC236}">
                <a16:creationId xmlns:a16="http://schemas.microsoft.com/office/drawing/2014/main" id="{B824CA48-5375-36A1-78D5-5961ADFC16B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4862" y="2363177"/>
            <a:ext cx="3101006" cy="41346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908026"/>
      </p:ext>
    </p:extLst>
  </p:cSld>
  <p:clrMapOvr>
    <a:masterClrMapping/>
  </p:clrMapOvr>
  <mc:AlternateContent xmlns:mc="http://schemas.openxmlformats.org/markup-compatibility/2006" xmlns:p14="http://schemas.microsoft.com/office/powerpoint/2010/main">
    <mc:Choice Requires="p14">
      <p:transition spd="slow" p14:dur="2000" advTm="16921"/>
    </mc:Choice>
    <mc:Fallback xmlns="">
      <p:transition spd="slow" advTm="169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 presetClass="entr" presetSubtype="0" fill="hold" grpId="0" nodeType="withEffect">
                                  <p:stCondLst>
                                    <p:cond delay="250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grpId="0" nodeType="withEffect">
                                  <p:stCondLst>
                                    <p:cond delay="2500"/>
                                  </p:stCondLst>
                                  <p:childTnLst>
                                    <p:set>
                                      <p:cBhvr>
                                        <p:cTn id="17" dur="1" fill="hold">
                                          <p:stCondLst>
                                            <p:cond delay="0"/>
                                          </p:stCondLst>
                                        </p:cTn>
                                        <p:tgtEl>
                                          <p:spTgt spid="6"/>
                                        </p:tgtEl>
                                        <p:attrNameLst>
                                          <p:attrName>style.visibility</p:attrName>
                                        </p:attrNameLst>
                                      </p:cBhvr>
                                      <p:to>
                                        <p:strVal val="visible"/>
                                      </p:to>
                                    </p:set>
                                  </p:childTnLst>
                                </p:cTn>
                              </p:par>
                              <p:par>
                                <p:cTn id="18" presetID="10" presetClass="entr" presetSubtype="0" fill="hold" nodeType="withEffect">
                                  <p:stCondLst>
                                    <p:cond delay="2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nodeType="withEffect">
                                  <p:stCondLst>
                                    <p:cond delay="2500"/>
                                  </p:stCondLst>
                                  <p:childTnLst>
                                    <p:set>
                                      <p:cBhvr>
                                        <p:cTn id="22" dur="1" fill="hold">
                                          <p:stCondLst>
                                            <p:cond delay="0"/>
                                          </p:stCondLst>
                                        </p:cTn>
                                        <p:tgtEl>
                                          <p:spTgt spid="1026"/>
                                        </p:tgtEl>
                                        <p:attrNameLst>
                                          <p:attrName>style.visibility</p:attrName>
                                        </p:attrNameLst>
                                      </p:cBhvr>
                                      <p:to>
                                        <p:strVal val="visible"/>
                                      </p:to>
                                    </p:set>
                                    <p:animEffect transition="in" filter="fade">
                                      <p:cBhvr>
                                        <p:cTn id="2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86E92D8C-BC5E-8EAD-819D-CD0925568063}"/>
              </a:ext>
            </a:extLst>
          </p:cNvPr>
          <p:cNvSpPr>
            <a:spLocks noGrp="1"/>
          </p:cNvSpPr>
          <p:nvPr>
            <p:ph type="sldNum" sz="quarter" idx="12"/>
          </p:nvPr>
        </p:nvSpPr>
        <p:spPr/>
        <p:txBody>
          <a:bodyPr/>
          <a:lstStyle/>
          <a:p>
            <a:fld id="{A28D1494-D2DE-467F-9956-DBFBACA736A0}" type="slidenum">
              <a:rPr kumimoji="1" lang="ja-JP" altLang="en-US" smtClean="0"/>
              <a:pPr/>
              <a:t>22</a:t>
            </a:fld>
            <a:endParaRPr kumimoji="1" lang="ja-JP" altLang="en-US"/>
          </a:p>
        </p:txBody>
      </p:sp>
      <p:graphicFrame>
        <p:nvGraphicFramePr>
          <p:cNvPr id="3" name="表 2">
            <a:extLst>
              <a:ext uri="{FF2B5EF4-FFF2-40B4-BE49-F238E27FC236}">
                <a16:creationId xmlns:a16="http://schemas.microsoft.com/office/drawing/2014/main" id="{34F82D15-2F82-37C4-F5AD-D8FE05E33723}"/>
              </a:ext>
            </a:extLst>
          </p:cNvPr>
          <p:cNvGraphicFramePr>
            <a:graphicFrameLocks noGrp="1"/>
          </p:cNvGraphicFramePr>
          <p:nvPr>
            <p:extLst>
              <p:ext uri="{D42A27DB-BD31-4B8C-83A1-F6EECF244321}">
                <p14:modId xmlns:p14="http://schemas.microsoft.com/office/powerpoint/2010/main" val="4237390994"/>
              </p:ext>
            </p:extLst>
          </p:nvPr>
        </p:nvGraphicFramePr>
        <p:xfrm>
          <a:off x="179512" y="836712"/>
          <a:ext cx="8784976" cy="5330721"/>
        </p:xfrm>
        <a:graphic>
          <a:graphicData uri="http://schemas.openxmlformats.org/drawingml/2006/table">
            <a:tbl>
              <a:tblPr firstRow="1" bandRow="1">
                <a:tableStyleId>{21E4AEA4-8DFA-4A89-87EB-49C32662AFE0}</a:tableStyleId>
              </a:tblPr>
              <a:tblGrid>
                <a:gridCol w="1296144">
                  <a:extLst>
                    <a:ext uri="{9D8B030D-6E8A-4147-A177-3AD203B41FA5}">
                      <a16:colId xmlns:a16="http://schemas.microsoft.com/office/drawing/2014/main" val="241948425"/>
                    </a:ext>
                  </a:extLst>
                </a:gridCol>
                <a:gridCol w="1152128">
                  <a:extLst>
                    <a:ext uri="{9D8B030D-6E8A-4147-A177-3AD203B41FA5}">
                      <a16:colId xmlns:a16="http://schemas.microsoft.com/office/drawing/2014/main" val="58583814"/>
                    </a:ext>
                  </a:extLst>
                </a:gridCol>
                <a:gridCol w="1224136">
                  <a:extLst>
                    <a:ext uri="{9D8B030D-6E8A-4147-A177-3AD203B41FA5}">
                      <a16:colId xmlns:a16="http://schemas.microsoft.com/office/drawing/2014/main" val="2548562976"/>
                    </a:ext>
                  </a:extLst>
                </a:gridCol>
                <a:gridCol w="1008112">
                  <a:extLst>
                    <a:ext uri="{9D8B030D-6E8A-4147-A177-3AD203B41FA5}">
                      <a16:colId xmlns:a16="http://schemas.microsoft.com/office/drawing/2014/main" val="3729359648"/>
                    </a:ext>
                  </a:extLst>
                </a:gridCol>
                <a:gridCol w="936104">
                  <a:extLst>
                    <a:ext uri="{9D8B030D-6E8A-4147-A177-3AD203B41FA5}">
                      <a16:colId xmlns:a16="http://schemas.microsoft.com/office/drawing/2014/main" val="260159634"/>
                    </a:ext>
                  </a:extLst>
                </a:gridCol>
                <a:gridCol w="3168352">
                  <a:extLst>
                    <a:ext uri="{9D8B030D-6E8A-4147-A177-3AD203B41FA5}">
                      <a16:colId xmlns:a16="http://schemas.microsoft.com/office/drawing/2014/main" val="389017489"/>
                    </a:ext>
                  </a:extLst>
                </a:gridCol>
              </a:tblGrid>
              <a:tr h="606808">
                <a:tc>
                  <a:txBody>
                    <a:bodyPr/>
                    <a:lstStyle/>
                    <a:p>
                      <a:pPr algn="ctr"/>
                      <a:r>
                        <a:rPr kumimoji="1" lang="ja-JP" altLang="en-US" sz="1700" dirty="0">
                          <a:latin typeface="+mn-ea"/>
                          <a:ea typeface="+mn-ea"/>
                        </a:rPr>
                        <a:t>学校名</a:t>
                      </a:r>
                    </a:p>
                  </a:txBody>
                  <a:tcPr anchor="ctr"/>
                </a:tc>
                <a:tc>
                  <a:txBody>
                    <a:bodyPr/>
                    <a:lstStyle/>
                    <a:p>
                      <a:pPr algn="ctr"/>
                      <a:r>
                        <a:rPr kumimoji="1" lang="ja-JP" altLang="en-US" sz="1700" dirty="0">
                          <a:latin typeface="+mn-ea"/>
                          <a:ea typeface="+mn-ea"/>
                        </a:rPr>
                        <a:t>実施日</a:t>
                      </a:r>
                    </a:p>
                  </a:txBody>
                  <a:tcPr anchor="ctr"/>
                </a:tc>
                <a:tc>
                  <a:txBody>
                    <a:bodyPr/>
                    <a:lstStyle/>
                    <a:p>
                      <a:pPr algn="ctr"/>
                      <a:r>
                        <a:rPr kumimoji="1" lang="ja-JP" altLang="en-US" sz="1700" dirty="0">
                          <a:latin typeface="+mn-ea"/>
                          <a:ea typeface="+mn-ea"/>
                        </a:rPr>
                        <a:t>対象学年</a:t>
                      </a:r>
                    </a:p>
                  </a:txBody>
                  <a:tcPr anchor="ctr"/>
                </a:tc>
                <a:tc>
                  <a:txBody>
                    <a:bodyPr/>
                    <a:lstStyle/>
                    <a:p>
                      <a:pPr algn="ctr"/>
                      <a:r>
                        <a:rPr kumimoji="1" lang="ja-JP" altLang="en-US" sz="1700" dirty="0">
                          <a:latin typeface="+mn-ea"/>
                          <a:ea typeface="+mn-ea"/>
                        </a:rPr>
                        <a:t>生徒数</a:t>
                      </a:r>
                    </a:p>
                  </a:txBody>
                  <a:tcPr anchor="ctr"/>
                </a:tc>
                <a:tc>
                  <a:txBody>
                    <a:bodyPr/>
                    <a:lstStyle/>
                    <a:p>
                      <a:pPr algn="ctr"/>
                      <a:r>
                        <a:rPr kumimoji="1" lang="ja-JP" altLang="en-US" sz="1700" dirty="0">
                          <a:latin typeface="+mn-ea"/>
                          <a:ea typeface="+mn-ea"/>
                        </a:rPr>
                        <a:t>講師数</a:t>
                      </a:r>
                    </a:p>
                  </a:txBody>
                  <a:tcPr anchor="ctr"/>
                </a:tc>
                <a:tc>
                  <a:txBody>
                    <a:bodyPr/>
                    <a:lstStyle/>
                    <a:p>
                      <a:pPr algn="ctr"/>
                      <a:r>
                        <a:rPr kumimoji="1" lang="ja-JP" altLang="en-US" sz="1700" dirty="0">
                          <a:latin typeface="+mn-ea"/>
                          <a:ea typeface="+mn-ea"/>
                        </a:rPr>
                        <a:t>講師職業</a:t>
                      </a:r>
                    </a:p>
                  </a:txBody>
                  <a:tcPr anchor="ctr"/>
                </a:tc>
                <a:extLst>
                  <a:ext uri="{0D108BD9-81ED-4DB2-BD59-A6C34878D82A}">
                    <a16:rowId xmlns:a16="http://schemas.microsoft.com/office/drawing/2014/main" val="1993762727"/>
                  </a:ext>
                </a:extLst>
              </a:tr>
              <a:tr h="901581">
                <a:tc>
                  <a:txBody>
                    <a:bodyPr/>
                    <a:lstStyle/>
                    <a:p>
                      <a:pPr algn="ctr"/>
                      <a:r>
                        <a:rPr kumimoji="1" lang="ja-JP" altLang="en-US" sz="1800" dirty="0">
                          <a:latin typeface="+mn-ea"/>
                          <a:ea typeface="+mn-ea"/>
                        </a:rPr>
                        <a:t>川内北中</a:t>
                      </a:r>
                    </a:p>
                  </a:txBody>
                  <a:tcPr anchor="ctr"/>
                </a:tc>
                <a:tc>
                  <a:txBody>
                    <a:bodyPr/>
                    <a:lstStyle/>
                    <a:p>
                      <a:pPr algn="r"/>
                      <a:r>
                        <a:rPr kumimoji="1" lang="ja-JP" altLang="en-US" sz="1800" dirty="0">
                          <a:latin typeface="+mn-ea"/>
                          <a:ea typeface="+mn-ea"/>
                        </a:rPr>
                        <a:t>６月２７日</a:t>
                      </a:r>
                      <a:endParaRPr kumimoji="1" lang="en-US" altLang="ja-JP" sz="1800" dirty="0">
                        <a:latin typeface="+mn-ea"/>
                        <a:ea typeface="+mn-ea"/>
                      </a:endParaRPr>
                    </a:p>
                  </a:txBody>
                  <a:tcPr anchor="ctr"/>
                </a:tc>
                <a:tc>
                  <a:txBody>
                    <a:bodyPr/>
                    <a:lstStyle/>
                    <a:p>
                      <a:pPr algn="ctr"/>
                      <a:r>
                        <a:rPr kumimoji="1" lang="ja-JP" altLang="en-US" sz="1800" dirty="0">
                          <a:latin typeface="+mn-ea"/>
                          <a:ea typeface="+mn-ea"/>
                        </a:rPr>
                        <a:t>２年生</a:t>
                      </a:r>
                    </a:p>
                  </a:txBody>
                  <a:tcPr anchor="ctr"/>
                </a:tc>
                <a:tc>
                  <a:txBody>
                    <a:bodyPr/>
                    <a:lstStyle/>
                    <a:p>
                      <a:pPr algn="r"/>
                      <a:r>
                        <a:rPr kumimoji="1" lang="ja-JP" altLang="en-US" sz="1800" dirty="0">
                          <a:latin typeface="+mn-ea"/>
                          <a:ea typeface="+mn-ea"/>
                        </a:rPr>
                        <a:t>２１０名</a:t>
                      </a:r>
                    </a:p>
                  </a:txBody>
                  <a:tcPr anchor="ctr"/>
                </a:tc>
                <a:tc>
                  <a:txBody>
                    <a:bodyPr/>
                    <a:lstStyle/>
                    <a:p>
                      <a:pPr algn="r"/>
                      <a:r>
                        <a:rPr kumimoji="1" lang="ja-JP" altLang="en-US" sz="1800" dirty="0">
                          <a:latin typeface="+mn-ea"/>
                          <a:ea typeface="+mn-ea"/>
                        </a:rPr>
                        <a:t>８</a:t>
                      </a:r>
                    </a:p>
                  </a:txBody>
                  <a:tcPr anchor="ctr"/>
                </a:tc>
                <a:tc>
                  <a:txBody>
                    <a:bodyPr/>
                    <a:lstStyle/>
                    <a:p>
                      <a:r>
                        <a:rPr kumimoji="1" lang="ja-JP" altLang="en-US" sz="1600" dirty="0">
                          <a:latin typeface="+mn-ea"/>
                          <a:ea typeface="+mn-ea"/>
                        </a:rPr>
                        <a:t>・ＳＥ　・薬剤師　・スポーツインストラクター　・美容師　・保育士　・ｻービス事業　・放送事業　・農業</a:t>
                      </a:r>
                    </a:p>
                  </a:txBody>
                  <a:tcPr/>
                </a:tc>
                <a:extLst>
                  <a:ext uri="{0D108BD9-81ED-4DB2-BD59-A6C34878D82A}">
                    <a16:rowId xmlns:a16="http://schemas.microsoft.com/office/drawing/2014/main" val="2683686956"/>
                  </a:ext>
                </a:extLst>
              </a:tr>
              <a:tr h="723859">
                <a:tc>
                  <a:txBody>
                    <a:bodyPr/>
                    <a:lstStyle/>
                    <a:p>
                      <a:pPr algn="ctr"/>
                      <a:r>
                        <a:rPr kumimoji="1" lang="ja-JP" altLang="en-US" sz="1800" dirty="0">
                          <a:latin typeface="+mn-ea"/>
                          <a:ea typeface="+mn-ea"/>
                        </a:rPr>
                        <a:t>祁答院中</a:t>
                      </a:r>
                    </a:p>
                  </a:txBody>
                  <a:tcPr anchor="ctr"/>
                </a:tc>
                <a:tc>
                  <a:txBody>
                    <a:bodyPr/>
                    <a:lstStyle/>
                    <a:p>
                      <a:pPr algn="r"/>
                      <a:r>
                        <a:rPr kumimoji="1" lang="ja-JP" altLang="en-US" sz="1800" dirty="0">
                          <a:latin typeface="+mn-ea"/>
                          <a:ea typeface="+mn-ea"/>
                        </a:rPr>
                        <a:t>７月１２日</a:t>
                      </a:r>
                    </a:p>
                  </a:txBody>
                  <a:tcPr anchor="ctr"/>
                </a:tc>
                <a:tc>
                  <a:txBody>
                    <a:bodyPr/>
                    <a:lstStyle/>
                    <a:p>
                      <a:pPr algn="ctr"/>
                      <a:r>
                        <a:rPr kumimoji="1" lang="ja-JP" altLang="en-US" sz="1800" dirty="0">
                          <a:latin typeface="+mn-ea"/>
                          <a:ea typeface="+mn-ea"/>
                        </a:rPr>
                        <a:t>２年生</a:t>
                      </a:r>
                    </a:p>
                  </a:txBody>
                  <a:tcPr anchor="ctr"/>
                </a:tc>
                <a:tc>
                  <a:txBody>
                    <a:bodyPr/>
                    <a:lstStyle/>
                    <a:p>
                      <a:pPr algn="r"/>
                      <a:r>
                        <a:rPr kumimoji="1" lang="ja-JP" altLang="en-US" sz="1800" dirty="0">
                          <a:latin typeface="+mn-ea"/>
                          <a:ea typeface="+mn-ea"/>
                        </a:rPr>
                        <a:t>２４名</a:t>
                      </a:r>
                    </a:p>
                  </a:txBody>
                  <a:tcPr anchor="ctr"/>
                </a:tc>
                <a:tc>
                  <a:txBody>
                    <a:bodyPr/>
                    <a:lstStyle/>
                    <a:p>
                      <a:pPr algn="r"/>
                      <a:r>
                        <a:rPr kumimoji="1" lang="ja-JP" altLang="en-US" sz="1800" dirty="0">
                          <a:latin typeface="+mn-ea"/>
                          <a:ea typeface="+mn-ea"/>
                        </a:rPr>
                        <a:t>４</a:t>
                      </a:r>
                    </a:p>
                  </a:txBody>
                  <a:tcPr anchor="ctr"/>
                </a:tc>
                <a:tc>
                  <a:txBody>
                    <a:bodyPr/>
                    <a:lstStyle/>
                    <a:p>
                      <a:r>
                        <a:rPr kumimoji="1" lang="ja-JP" altLang="en-US" sz="1600" dirty="0">
                          <a:latin typeface="+mn-ea"/>
                          <a:ea typeface="+mn-ea"/>
                        </a:rPr>
                        <a:t>・製菓業　・理美容　・医療福祉業</a:t>
                      </a:r>
                      <a:endParaRPr kumimoji="1" lang="en-US" altLang="ja-JP" sz="1600" dirty="0">
                        <a:latin typeface="+mn-ea"/>
                        <a:ea typeface="+mn-ea"/>
                      </a:endParaRPr>
                    </a:p>
                    <a:p>
                      <a:r>
                        <a:rPr kumimoji="1" lang="ja-JP" altLang="en-US" sz="1600" dirty="0">
                          <a:latin typeface="+mn-ea"/>
                          <a:ea typeface="+mn-ea"/>
                        </a:rPr>
                        <a:t>・林業</a:t>
                      </a:r>
                    </a:p>
                  </a:txBody>
                  <a:tcPr anchor="ctr"/>
                </a:tc>
                <a:extLst>
                  <a:ext uri="{0D108BD9-81ED-4DB2-BD59-A6C34878D82A}">
                    <a16:rowId xmlns:a16="http://schemas.microsoft.com/office/drawing/2014/main" val="485523569"/>
                  </a:ext>
                </a:extLst>
              </a:tr>
              <a:tr h="792088">
                <a:tc>
                  <a:txBody>
                    <a:bodyPr/>
                    <a:lstStyle/>
                    <a:p>
                      <a:pPr algn="ctr"/>
                      <a:r>
                        <a:rPr kumimoji="1" lang="ja-JP" altLang="en-US" sz="1800" dirty="0">
                          <a:latin typeface="+mn-ea"/>
                          <a:ea typeface="+mn-ea"/>
                        </a:rPr>
                        <a:t>下甑地域</a:t>
                      </a:r>
                    </a:p>
                  </a:txBody>
                  <a:tcPr anchor="ctr"/>
                </a:tc>
                <a:tc>
                  <a:txBody>
                    <a:bodyPr/>
                    <a:lstStyle/>
                    <a:p>
                      <a:pPr algn="r"/>
                      <a:r>
                        <a:rPr kumimoji="1" lang="ja-JP" altLang="en-US" sz="1800" dirty="0">
                          <a:latin typeface="+mn-ea"/>
                          <a:ea typeface="+mn-ea"/>
                        </a:rPr>
                        <a:t>１１月８日</a:t>
                      </a:r>
                    </a:p>
                  </a:txBody>
                  <a:tcPr anchor="ctr"/>
                </a:tc>
                <a:tc>
                  <a:txBody>
                    <a:bodyPr/>
                    <a:lstStyle/>
                    <a:p>
                      <a:pPr algn="ctr"/>
                      <a:r>
                        <a:rPr kumimoji="1" lang="ja-JP" altLang="en-US" sz="1800" dirty="0">
                          <a:latin typeface="+mn-ea"/>
                          <a:ea typeface="+mn-ea"/>
                        </a:rPr>
                        <a:t>ＰＴＡ</a:t>
                      </a:r>
                      <a:endParaRPr kumimoji="1" lang="en-US" altLang="ja-JP" sz="1800" dirty="0">
                        <a:latin typeface="+mn-ea"/>
                        <a:ea typeface="+mn-ea"/>
                      </a:endParaRPr>
                    </a:p>
                    <a:p>
                      <a:pPr algn="ctr"/>
                      <a:r>
                        <a:rPr kumimoji="1" lang="ja-JP" altLang="en-US" sz="1800" dirty="0">
                          <a:latin typeface="+mn-ea"/>
                          <a:ea typeface="+mn-ea"/>
                        </a:rPr>
                        <a:t>児童生徒</a:t>
                      </a:r>
                    </a:p>
                  </a:txBody>
                  <a:tcPr anchor="ctr"/>
                </a:tc>
                <a:tc>
                  <a:txBody>
                    <a:bodyPr/>
                    <a:lstStyle/>
                    <a:p>
                      <a:pPr algn="r"/>
                      <a:r>
                        <a:rPr kumimoji="1" lang="ja-JP" altLang="en-US" sz="1800" dirty="0">
                          <a:latin typeface="+mn-ea"/>
                          <a:ea typeface="+mn-ea"/>
                        </a:rPr>
                        <a:t>約５０名</a:t>
                      </a:r>
                    </a:p>
                  </a:txBody>
                  <a:tcPr anchor="ctr"/>
                </a:tc>
                <a:tc>
                  <a:txBody>
                    <a:bodyPr/>
                    <a:lstStyle/>
                    <a:p>
                      <a:pPr algn="r"/>
                      <a:r>
                        <a:rPr kumimoji="1" lang="ja-JP" altLang="en-US" sz="1800" dirty="0">
                          <a:latin typeface="+mn-ea"/>
                          <a:ea typeface="+mn-ea"/>
                        </a:rPr>
                        <a:t>１</a:t>
                      </a:r>
                    </a:p>
                  </a:txBody>
                  <a:tcPr anchor="ctr"/>
                </a:tc>
                <a:tc>
                  <a:txBody>
                    <a:bodyPr/>
                    <a:lstStyle/>
                    <a:p>
                      <a:r>
                        <a:rPr kumimoji="1" lang="ja-JP" altLang="en-US" sz="1600" dirty="0">
                          <a:latin typeface="+mn-ea"/>
                          <a:ea typeface="+mn-ea"/>
                        </a:rPr>
                        <a:t>（田中理事長）　・ロケット飛翔実験</a:t>
                      </a:r>
                    </a:p>
                  </a:txBody>
                  <a:tcPr anchor="ctr"/>
                </a:tc>
                <a:extLst>
                  <a:ext uri="{0D108BD9-81ED-4DB2-BD59-A6C34878D82A}">
                    <a16:rowId xmlns:a16="http://schemas.microsoft.com/office/drawing/2014/main" val="369540178"/>
                  </a:ext>
                </a:extLst>
              </a:tr>
              <a:tr h="720080">
                <a:tc>
                  <a:txBody>
                    <a:bodyPr/>
                    <a:lstStyle/>
                    <a:p>
                      <a:pPr algn="ctr"/>
                      <a:r>
                        <a:rPr kumimoji="1" lang="ja-JP" altLang="en-US" sz="1800" dirty="0">
                          <a:latin typeface="+mn-ea"/>
                          <a:ea typeface="+mn-ea"/>
                        </a:rPr>
                        <a:t>平成中</a:t>
                      </a:r>
                    </a:p>
                  </a:txBody>
                  <a:tcPr anchor="ctr"/>
                </a:tc>
                <a:tc>
                  <a:txBody>
                    <a:bodyPr/>
                    <a:lstStyle/>
                    <a:p>
                      <a:pPr algn="r"/>
                      <a:r>
                        <a:rPr kumimoji="1" lang="ja-JP" altLang="en-US" sz="1800" dirty="0">
                          <a:latin typeface="+mn-ea"/>
                          <a:ea typeface="+mn-ea"/>
                        </a:rPr>
                        <a:t>１月２０日</a:t>
                      </a:r>
                    </a:p>
                  </a:txBody>
                  <a:tcPr anchor="ctr"/>
                </a:tc>
                <a:tc>
                  <a:txBody>
                    <a:bodyPr/>
                    <a:lstStyle/>
                    <a:p>
                      <a:pPr algn="ctr"/>
                      <a:r>
                        <a:rPr kumimoji="1" lang="ja-JP" altLang="en-US" sz="1800" dirty="0">
                          <a:latin typeface="+mn-ea"/>
                          <a:ea typeface="+mn-ea"/>
                        </a:rPr>
                        <a:t>１・２年生</a:t>
                      </a:r>
                    </a:p>
                  </a:txBody>
                  <a:tcPr anchor="ctr"/>
                </a:tc>
                <a:tc>
                  <a:txBody>
                    <a:bodyPr/>
                    <a:lstStyle/>
                    <a:p>
                      <a:pPr algn="r"/>
                      <a:r>
                        <a:rPr kumimoji="1" lang="ja-JP" altLang="en-US" sz="1800" dirty="0">
                          <a:latin typeface="+mn-ea"/>
                          <a:ea typeface="+mn-ea"/>
                        </a:rPr>
                        <a:t>６７名</a:t>
                      </a:r>
                    </a:p>
                  </a:txBody>
                  <a:tcPr anchor="ctr"/>
                </a:tc>
                <a:tc>
                  <a:txBody>
                    <a:bodyPr/>
                    <a:lstStyle/>
                    <a:p>
                      <a:pPr algn="r"/>
                      <a:r>
                        <a:rPr kumimoji="1" lang="ja-JP" altLang="en-US" sz="1800" dirty="0">
                          <a:latin typeface="+mn-ea"/>
                          <a:ea typeface="+mn-ea"/>
                        </a:rPr>
                        <a:t>４</a:t>
                      </a:r>
                    </a:p>
                  </a:txBody>
                  <a:tcPr anchor="ctr"/>
                </a:tc>
                <a:tc>
                  <a:txBody>
                    <a:bodyPr/>
                    <a:lstStyle/>
                    <a:p>
                      <a:r>
                        <a:rPr kumimoji="1" lang="ja-JP" altLang="en-US" sz="1600" dirty="0">
                          <a:latin typeface="+mn-ea"/>
                          <a:ea typeface="+mn-ea"/>
                        </a:rPr>
                        <a:t>・飲食店　・冠婚葬祭業　・公務員</a:t>
                      </a:r>
                      <a:endParaRPr kumimoji="1" lang="en-US" altLang="ja-JP" sz="1600" dirty="0">
                        <a:latin typeface="+mn-ea"/>
                        <a:ea typeface="+mn-ea"/>
                      </a:endParaRPr>
                    </a:p>
                    <a:p>
                      <a:r>
                        <a:rPr kumimoji="1" lang="ja-JP" altLang="en-US" sz="1600" dirty="0">
                          <a:latin typeface="+mn-ea"/>
                          <a:ea typeface="+mn-ea"/>
                        </a:rPr>
                        <a:t>・医療</a:t>
                      </a:r>
                    </a:p>
                  </a:txBody>
                  <a:tcPr anchor="ctr"/>
                </a:tc>
                <a:extLst>
                  <a:ext uri="{0D108BD9-81ED-4DB2-BD59-A6C34878D82A}">
                    <a16:rowId xmlns:a16="http://schemas.microsoft.com/office/drawing/2014/main" val="216623002"/>
                  </a:ext>
                </a:extLst>
              </a:tr>
              <a:tr h="763345">
                <a:tc>
                  <a:txBody>
                    <a:bodyPr/>
                    <a:lstStyle/>
                    <a:p>
                      <a:pPr algn="ctr"/>
                      <a:r>
                        <a:rPr kumimoji="1" lang="ja-JP" altLang="en-US" sz="1800" dirty="0">
                          <a:latin typeface="+mn-ea"/>
                          <a:ea typeface="+mn-ea"/>
                        </a:rPr>
                        <a:t>東郷学園</a:t>
                      </a:r>
                    </a:p>
                  </a:txBody>
                  <a:tcPr anchor="ctr"/>
                </a:tc>
                <a:tc>
                  <a:txBody>
                    <a:bodyPr/>
                    <a:lstStyle/>
                    <a:p>
                      <a:pPr algn="r"/>
                      <a:r>
                        <a:rPr kumimoji="1" lang="ja-JP" altLang="en-US" sz="1800" dirty="0">
                          <a:latin typeface="+mn-ea"/>
                          <a:ea typeface="+mn-ea"/>
                        </a:rPr>
                        <a:t>２月１９日</a:t>
                      </a:r>
                    </a:p>
                  </a:txBody>
                  <a:tcPr anchor="ctr"/>
                </a:tc>
                <a:tc>
                  <a:txBody>
                    <a:bodyPr/>
                    <a:lstStyle/>
                    <a:p>
                      <a:pPr algn="ctr"/>
                      <a:r>
                        <a:rPr kumimoji="1" lang="ja-JP" altLang="en-US" sz="1800" dirty="0">
                          <a:latin typeface="+mn-ea"/>
                          <a:ea typeface="+mn-ea"/>
                        </a:rPr>
                        <a:t>６・７年生</a:t>
                      </a:r>
                    </a:p>
                  </a:txBody>
                  <a:tcPr anchor="ctr"/>
                </a:tc>
                <a:tc>
                  <a:txBody>
                    <a:bodyPr/>
                    <a:lstStyle/>
                    <a:p>
                      <a:pPr algn="r"/>
                      <a:r>
                        <a:rPr kumimoji="1" lang="ja-JP" altLang="en-US" sz="1800" dirty="0">
                          <a:latin typeface="+mn-ea"/>
                          <a:ea typeface="+mn-ea"/>
                        </a:rPr>
                        <a:t>８７名</a:t>
                      </a:r>
                    </a:p>
                  </a:txBody>
                  <a:tcPr anchor="ctr"/>
                </a:tc>
                <a:tc>
                  <a:txBody>
                    <a:bodyPr/>
                    <a:lstStyle/>
                    <a:p>
                      <a:pPr algn="r"/>
                      <a:r>
                        <a:rPr kumimoji="1" lang="ja-JP" altLang="en-US" sz="1800" dirty="0">
                          <a:latin typeface="+mn-ea"/>
                          <a:ea typeface="+mn-ea"/>
                        </a:rPr>
                        <a:t>６</a:t>
                      </a:r>
                    </a:p>
                  </a:txBody>
                  <a:tcPr anchor="ctr"/>
                </a:tc>
                <a:tc>
                  <a:txBody>
                    <a:bodyPr/>
                    <a:lstStyle/>
                    <a:p>
                      <a:r>
                        <a:rPr kumimoji="1" lang="ja-JP" altLang="en-US" sz="1600" dirty="0">
                          <a:latin typeface="+mn-ea"/>
                          <a:ea typeface="+mn-ea"/>
                        </a:rPr>
                        <a:t>・調理師　・スポーツ関連　・営業</a:t>
                      </a:r>
                      <a:endParaRPr kumimoji="1" lang="en-US" altLang="ja-JP" sz="1600" dirty="0">
                        <a:latin typeface="+mn-ea"/>
                        <a:ea typeface="+mn-ea"/>
                      </a:endParaRPr>
                    </a:p>
                    <a:p>
                      <a:r>
                        <a:rPr kumimoji="1" lang="ja-JP" altLang="en-US" sz="1600" dirty="0">
                          <a:latin typeface="+mn-ea"/>
                          <a:ea typeface="+mn-ea"/>
                        </a:rPr>
                        <a:t>・宿泊業　・製造業　・農林水産業</a:t>
                      </a:r>
                    </a:p>
                  </a:txBody>
                  <a:tcPr anchor="ctr"/>
                </a:tc>
                <a:extLst>
                  <a:ext uri="{0D108BD9-81ED-4DB2-BD59-A6C34878D82A}">
                    <a16:rowId xmlns:a16="http://schemas.microsoft.com/office/drawing/2014/main" val="1793489785"/>
                  </a:ext>
                </a:extLst>
              </a:tr>
              <a:tr h="594227">
                <a:tc>
                  <a:txBody>
                    <a:bodyPr/>
                    <a:lstStyle/>
                    <a:p>
                      <a:pPr algn="ctr"/>
                      <a:r>
                        <a:rPr kumimoji="1" lang="ja-JP" altLang="en-US" sz="1800" dirty="0">
                          <a:latin typeface="+mn-ea"/>
                          <a:ea typeface="+mn-ea"/>
                        </a:rPr>
                        <a:t>入来中</a:t>
                      </a:r>
                    </a:p>
                  </a:txBody>
                  <a:tcPr anchor="ctr"/>
                </a:tc>
                <a:tc>
                  <a:txBody>
                    <a:bodyPr/>
                    <a:lstStyle/>
                    <a:p>
                      <a:pPr algn="r"/>
                      <a:r>
                        <a:rPr kumimoji="1" lang="ja-JP" altLang="en-US" sz="1800" dirty="0">
                          <a:latin typeface="+mn-ea"/>
                          <a:ea typeface="+mn-ea"/>
                        </a:rPr>
                        <a:t>３月　４日</a:t>
                      </a:r>
                    </a:p>
                  </a:txBody>
                  <a:tcPr anchor="ctr"/>
                </a:tc>
                <a:tc>
                  <a:txBody>
                    <a:bodyPr/>
                    <a:lstStyle/>
                    <a:p>
                      <a:pPr algn="ctr"/>
                      <a:r>
                        <a:rPr kumimoji="1" lang="ja-JP" altLang="en-US" sz="1800" dirty="0">
                          <a:latin typeface="+mn-ea"/>
                          <a:ea typeface="+mn-ea"/>
                        </a:rPr>
                        <a:t>２年生</a:t>
                      </a:r>
                    </a:p>
                  </a:txBody>
                  <a:tcPr anchor="ctr"/>
                </a:tc>
                <a:tc>
                  <a:txBody>
                    <a:bodyPr/>
                    <a:lstStyle/>
                    <a:p>
                      <a:pPr algn="r"/>
                      <a:r>
                        <a:rPr kumimoji="1" lang="ja-JP" altLang="en-US" sz="1800" dirty="0">
                          <a:latin typeface="+mn-ea"/>
                          <a:ea typeface="+mn-ea"/>
                        </a:rPr>
                        <a:t>３６名</a:t>
                      </a:r>
                    </a:p>
                  </a:txBody>
                  <a:tcPr anchor="ctr"/>
                </a:tc>
                <a:tc>
                  <a:txBody>
                    <a:bodyPr/>
                    <a:lstStyle/>
                    <a:p>
                      <a:pPr algn="r"/>
                      <a:r>
                        <a:rPr kumimoji="1" lang="ja-JP" altLang="en-US" sz="1800" dirty="0">
                          <a:latin typeface="+mn-ea"/>
                          <a:ea typeface="+mn-ea"/>
                        </a:rPr>
                        <a:t>４</a:t>
                      </a:r>
                    </a:p>
                  </a:txBody>
                  <a:tcPr anchor="ctr"/>
                </a:tc>
                <a:tc>
                  <a:txBody>
                    <a:bodyPr/>
                    <a:lstStyle/>
                    <a:p>
                      <a:r>
                        <a:rPr kumimoji="1" lang="ja-JP" altLang="en-US" sz="1600" dirty="0">
                          <a:latin typeface="+mn-ea"/>
                          <a:ea typeface="+mn-ea"/>
                        </a:rPr>
                        <a:t>・福祉事業　・飲食業　・製造業</a:t>
                      </a:r>
                      <a:endParaRPr kumimoji="1" lang="en-US" altLang="ja-JP" sz="1600" dirty="0">
                        <a:latin typeface="+mn-ea"/>
                        <a:ea typeface="+mn-ea"/>
                      </a:endParaRPr>
                    </a:p>
                    <a:p>
                      <a:r>
                        <a:rPr kumimoji="1" lang="ja-JP" altLang="en-US" sz="1600" dirty="0">
                          <a:latin typeface="+mn-ea"/>
                          <a:ea typeface="+mn-ea"/>
                        </a:rPr>
                        <a:t>・公務員</a:t>
                      </a:r>
                      <a:endParaRPr kumimoji="1" lang="en-US" altLang="ja-JP" sz="1600" dirty="0">
                        <a:latin typeface="+mn-ea"/>
                        <a:ea typeface="+mn-ea"/>
                      </a:endParaRPr>
                    </a:p>
                    <a:p>
                      <a:endParaRPr kumimoji="1" lang="ja-JP" altLang="en-US" sz="1600" dirty="0">
                        <a:latin typeface="+mn-ea"/>
                        <a:ea typeface="+mn-ea"/>
                      </a:endParaRPr>
                    </a:p>
                  </a:txBody>
                  <a:tcPr anchor="ctr"/>
                </a:tc>
                <a:extLst>
                  <a:ext uri="{0D108BD9-81ED-4DB2-BD59-A6C34878D82A}">
                    <a16:rowId xmlns:a16="http://schemas.microsoft.com/office/drawing/2014/main" val="2899586982"/>
                  </a:ext>
                </a:extLst>
              </a:tr>
            </a:tbl>
          </a:graphicData>
        </a:graphic>
      </p:graphicFrame>
      <p:sp>
        <p:nvSpPr>
          <p:cNvPr id="4" name="正方形/長方形 3">
            <a:extLst>
              <a:ext uri="{FF2B5EF4-FFF2-40B4-BE49-F238E27FC236}">
                <a16:creationId xmlns:a16="http://schemas.microsoft.com/office/drawing/2014/main" id="{750FFE06-A452-B6A5-C153-267FCA358056}"/>
              </a:ext>
            </a:extLst>
          </p:cNvPr>
          <p:cNvSpPr/>
          <p:nvPr/>
        </p:nvSpPr>
        <p:spPr>
          <a:xfrm>
            <a:off x="33536" y="188640"/>
            <a:ext cx="5077594" cy="71722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rgbClr val="0070C0"/>
                </a:solidFill>
                <a:latin typeface="HGP創英角ｺﾞｼｯｸUB" panose="020B0900000000000000" pitchFamily="50" charset="-128"/>
                <a:ea typeface="HGP創英角ｺﾞｼｯｸUB" panose="020B0900000000000000" pitchFamily="50" charset="-128"/>
              </a:rPr>
              <a:t>≪令和７年度キャリア教育事業実施状況≫</a:t>
            </a:r>
          </a:p>
        </p:txBody>
      </p:sp>
    </p:spTree>
    <p:extLst>
      <p:ext uri="{BB962C8B-B14F-4D97-AF65-F5344CB8AC3E}">
        <p14:creationId xmlns:p14="http://schemas.microsoft.com/office/powerpoint/2010/main" val="3981926883"/>
      </p:ext>
    </p:extLst>
  </p:cSld>
  <p:clrMapOvr>
    <a:masterClrMapping/>
  </p:clrMapOvr>
  <mc:AlternateContent xmlns:mc="http://schemas.openxmlformats.org/markup-compatibility/2006" xmlns:p14="http://schemas.microsoft.com/office/powerpoint/2010/main">
    <mc:Choice Requires="p14">
      <p:transition spd="slow" p14:dur="2000" advTm="16586"/>
    </mc:Choice>
    <mc:Fallback xmlns="">
      <p:transition spd="slow" advTm="165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1500"/>
                            </p:stCondLst>
                            <p:childTnLst>
                              <p:par>
                                <p:cTn id="9" presetID="10" presetClass="entr" presetSubtype="0" fill="hold" nodeType="afterEffect">
                                  <p:stCondLst>
                                    <p:cond delay="1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863AD-FF9A-4438-FFF5-9B4FC1C6FE56}"/>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0C8646E-D628-5DCB-0988-7621B7FF0BF9}"/>
              </a:ext>
            </a:extLst>
          </p:cNvPr>
          <p:cNvSpPr>
            <a:spLocks noGrp="1"/>
          </p:cNvSpPr>
          <p:nvPr>
            <p:ph type="sldNum" sz="quarter" idx="12"/>
          </p:nvPr>
        </p:nvSpPr>
        <p:spPr/>
        <p:txBody>
          <a:bodyPr/>
          <a:lstStyle/>
          <a:p>
            <a:fld id="{A28D1494-D2DE-467F-9956-DBFBACA736A0}" type="slidenum">
              <a:rPr kumimoji="1" lang="ja-JP" altLang="en-US" smtClean="0"/>
              <a:pPr/>
              <a:t>23</a:t>
            </a:fld>
            <a:endParaRPr kumimoji="1" lang="ja-JP" altLang="en-US"/>
          </a:p>
        </p:txBody>
      </p:sp>
      <p:sp>
        <p:nvSpPr>
          <p:cNvPr id="4" name="テキスト ボックス 3">
            <a:extLst>
              <a:ext uri="{FF2B5EF4-FFF2-40B4-BE49-F238E27FC236}">
                <a16:creationId xmlns:a16="http://schemas.microsoft.com/office/drawing/2014/main" id="{DB8CE946-C5BF-9C7C-EF13-409DFA1C6CE9}"/>
              </a:ext>
            </a:extLst>
          </p:cNvPr>
          <p:cNvSpPr txBox="1"/>
          <p:nvPr/>
        </p:nvSpPr>
        <p:spPr>
          <a:xfrm>
            <a:off x="323528" y="188640"/>
            <a:ext cx="8496943" cy="1077218"/>
          </a:xfrm>
          <a:prstGeom prst="rect">
            <a:avLst/>
          </a:prstGeom>
          <a:noFill/>
        </p:spPr>
        <p:txBody>
          <a:bodyPr wrap="square">
            <a:spAutoFit/>
          </a:bodyPr>
          <a:lstStyle/>
          <a:p>
            <a:r>
              <a:rPr lang="ja-JP" altLang="en-US" sz="2800" dirty="0">
                <a:solidFill>
                  <a:srgbClr val="4224F8"/>
                </a:solidFill>
                <a:latin typeface="HGS創英角ｺﾞｼｯｸUB" panose="020B0900000000000000" pitchFamily="50" charset="-128"/>
                <a:ea typeface="HGS創英角ｺﾞｼｯｸUB" panose="020B0900000000000000" pitchFamily="50" charset="-128"/>
              </a:rPr>
              <a:t>４</a:t>
            </a:r>
            <a:r>
              <a:rPr lang="ja-JP" altLang="en-US" sz="2800" i="0" strike="noStrike" dirty="0">
                <a:solidFill>
                  <a:srgbClr val="4224F8"/>
                </a:solidFill>
                <a:effectLst/>
                <a:latin typeface="HGS創英角ｺﾞｼｯｸUB" panose="020B0900000000000000" pitchFamily="50" charset="-128"/>
                <a:ea typeface="HGS創英角ｺﾞｼｯｸUB" panose="020B0900000000000000" pitchFamily="50" charset="-128"/>
              </a:rPr>
              <a:t>．婚活イベント事業の実施</a:t>
            </a:r>
            <a:endParaRPr lang="en-US" altLang="ja-JP" sz="1800" b="1" i="0" u="none" strike="noStrike" dirty="0">
              <a:solidFill>
                <a:srgbClr val="FF0000"/>
              </a:solidFill>
              <a:effectLst/>
              <a:latin typeface="游ゴシック" panose="020B0400000000000000" pitchFamily="50" charset="-128"/>
              <a:ea typeface="游ゴシック" panose="020B0400000000000000" pitchFamily="50" charset="-128"/>
            </a:endParaRPr>
          </a:p>
          <a:p>
            <a:r>
              <a:rPr lang="ja-JP" altLang="en-US" dirty="0"/>
              <a:t> </a:t>
            </a:r>
            <a:endParaRPr lang="en-US" altLang="ja-JP" dirty="0"/>
          </a:p>
          <a:p>
            <a:r>
              <a:rPr lang="ja-JP" altLang="en-US" dirty="0">
                <a:solidFill>
                  <a:srgbClr val="000000"/>
                </a:solidFill>
                <a:latin typeface="游ゴシック" panose="020B0400000000000000" pitchFamily="50" charset="-128"/>
                <a:ea typeface="游ゴシック" panose="020B0400000000000000" pitchFamily="50" charset="-128"/>
              </a:rPr>
              <a:t>　</a:t>
            </a:r>
            <a:r>
              <a:rPr lang="ja-JP" altLang="en-US" dirty="0">
                <a:solidFill>
                  <a:srgbClr val="000000"/>
                </a:solidFill>
                <a:latin typeface="BIZ UDP明朝 Medium" panose="02020500000000000000" pitchFamily="18" charset="-128"/>
                <a:ea typeface="BIZ UDP明朝 Medium" panose="02020500000000000000" pitchFamily="18" charset="-128"/>
              </a:rPr>
              <a:t>　　</a:t>
            </a:r>
            <a:endParaRPr lang="en-US" altLang="ja-JP" dirty="0">
              <a:solidFill>
                <a:srgbClr val="C00000"/>
              </a:solidFill>
              <a:latin typeface="游ゴシック" panose="020B0400000000000000" pitchFamily="50" charset="-128"/>
              <a:ea typeface="游ゴシック" panose="020B0400000000000000" pitchFamily="50" charset="-128"/>
            </a:endParaRPr>
          </a:p>
        </p:txBody>
      </p:sp>
      <p:cxnSp>
        <p:nvCxnSpPr>
          <p:cNvPr id="5" name="直線コネクタ 4">
            <a:extLst>
              <a:ext uri="{FF2B5EF4-FFF2-40B4-BE49-F238E27FC236}">
                <a16:creationId xmlns:a16="http://schemas.microsoft.com/office/drawing/2014/main" id="{B985611F-366C-3314-AC91-03310BA90D76}"/>
              </a:ext>
            </a:extLst>
          </p:cNvPr>
          <p:cNvCxnSpPr>
            <a:cxnSpLocks/>
          </p:cNvCxnSpPr>
          <p:nvPr/>
        </p:nvCxnSpPr>
        <p:spPr>
          <a:xfrm>
            <a:off x="539552" y="692696"/>
            <a:ext cx="4896544" cy="0"/>
          </a:xfrm>
          <a:prstGeom prst="line">
            <a:avLst/>
          </a:prstGeom>
          <a:ln w="44450">
            <a:solidFill>
              <a:srgbClr val="FF5050"/>
            </a:solidFill>
          </a:ln>
        </p:spPr>
        <p:style>
          <a:lnRef idx="1">
            <a:schemeClr val="accent1"/>
          </a:lnRef>
          <a:fillRef idx="0">
            <a:schemeClr val="accent1"/>
          </a:fillRef>
          <a:effectRef idx="0">
            <a:schemeClr val="accent1"/>
          </a:effectRef>
          <a:fontRef idx="minor">
            <a:schemeClr val="tx1"/>
          </a:fontRef>
        </p:style>
      </p:cxnSp>
      <p:sp>
        <p:nvSpPr>
          <p:cNvPr id="3" name="正方形/長方形 2">
            <a:extLst>
              <a:ext uri="{FF2B5EF4-FFF2-40B4-BE49-F238E27FC236}">
                <a16:creationId xmlns:a16="http://schemas.microsoft.com/office/drawing/2014/main" id="{E3493CB1-3F9E-DD65-28A8-5CBBFE9A1A26}"/>
              </a:ext>
            </a:extLst>
          </p:cNvPr>
          <p:cNvSpPr/>
          <p:nvPr/>
        </p:nvSpPr>
        <p:spPr>
          <a:xfrm>
            <a:off x="4139951" y="4234227"/>
            <a:ext cx="4680519" cy="12003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chemeClr val="accent1">
                    <a:lumMod val="75000"/>
                  </a:schemeClr>
                </a:solidFill>
              </a:rPr>
              <a:t>１０月１２日（日）開催</a:t>
            </a:r>
            <a:endParaRPr kumimoji="1" lang="en-US" altLang="ja-JP" u="sng" dirty="0">
              <a:solidFill>
                <a:schemeClr val="accent1">
                  <a:lumMod val="75000"/>
                </a:schemeClr>
              </a:solidFill>
            </a:endParaRPr>
          </a:p>
          <a:p>
            <a:pPr algn="ctr"/>
            <a:endParaRPr lang="en-US" altLang="ja-JP" u="sng" dirty="0">
              <a:solidFill>
                <a:schemeClr val="accent1">
                  <a:lumMod val="75000"/>
                </a:schemeClr>
              </a:solidFill>
            </a:endParaRPr>
          </a:p>
          <a:p>
            <a:pPr algn="ctr"/>
            <a:r>
              <a:rPr kumimoji="1" lang="ja-JP" altLang="en-US" u="sng" dirty="0">
                <a:solidFill>
                  <a:schemeClr val="accent1">
                    <a:lumMod val="75000"/>
                  </a:schemeClr>
                </a:solidFill>
              </a:rPr>
              <a:t>　　３３名参加　</a:t>
            </a:r>
            <a:endParaRPr kumimoji="1" lang="en-US" altLang="ja-JP" u="sng" dirty="0">
              <a:solidFill>
                <a:schemeClr val="accent1">
                  <a:lumMod val="75000"/>
                </a:schemeClr>
              </a:solidFill>
            </a:endParaRPr>
          </a:p>
          <a:p>
            <a:pPr algn="ctr"/>
            <a:endParaRPr lang="en-US" altLang="ja-JP" u="sng" dirty="0">
              <a:solidFill>
                <a:schemeClr val="accent1">
                  <a:lumMod val="75000"/>
                </a:schemeClr>
              </a:solidFill>
            </a:endParaRPr>
          </a:p>
          <a:p>
            <a:pPr algn="ctr"/>
            <a:r>
              <a:rPr kumimoji="1" lang="ja-JP" altLang="en-US" u="sng" dirty="0">
                <a:solidFill>
                  <a:schemeClr val="accent1">
                    <a:lumMod val="75000"/>
                  </a:schemeClr>
                </a:solidFill>
              </a:rPr>
              <a:t>　６組がマッチング</a:t>
            </a:r>
          </a:p>
        </p:txBody>
      </p:sp>
      <p:sp>
        <p:nvSpPr>
          <p:cNvPr id="6" name="正方形/長方形 5">
            <a:extLst>
              <a:ext uri="{FF2B5EF4-FFF2-40B4-BE49-F238E27FC236}">
                <a16:creationId xmlns:a16="http://schemas.microsoft.com/office/drawing/2014/main" id="{71E4BDC4-4A55-4A85-45D6-E49FAB02DB15}"/>
              </a:ext>
            </a:extLst>
          </p:cNvPr>
          <p:cNvSpPr/>
          <p:nvPr/>
        </p:nvSpPr>
        <p:spPr>
          <a:xfrm>
            <a:off x="295969" y="2188604"/>
            <a:ext cx="8496943" cy="8083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u="sng" dirty="0">
                <a:solidFill>
                  <a:schemeClr val="tx2">
                    <a:lumMod val="75000"/>
                  </a:schemeClr>
                </a:solidFill>
                <a:highlight>
                  <a:srgbClr val="FFFF00"/>
                </a:highlight>
              </a:rPr>
              <a:t>薩摩川内市</a:t>
            </a:r>
            <a:r>
              <a:rPr kumimoji="1" lang="ja-JP" altLang="en-US" sz="2400" u="sng" dirty="0">
                <a:solidFill>
                  <a:srgbClr val="FF0000"/>
                </a:solidFill>
                <a:highlight>
                  <a:srgbClr val="FFFF00"/>
                </a:highlight>
              </a:rPr>
              <a:t>企</a:t>
            </a:r>
            <a:r>
              <a:rPr kumimoji="1" lang="ja-JP" altLang="en-US" sz="2400" u="sng" dirty="0">
                <a:solidFill>
                  <a:schemeClr val="tx2">
                    <a:lumMod val="75000"/>
                  </a:schemeClr>
                </a:solidFill>
                <a:highlight>
                  <a:srgbClr val="FFFF00"/>
                </a:highlight>
              </a:rPr>
              <a:t>業</a:t>
            </a:r>
            <a:r>
              <a:rPr kumimoji="1" lang="ja-JP" altLang="en-US" sz="2400" u="sng" dirty="0">
                <a:solidFill>
                  <a:srgbClr val="FF0000"/>
                </a:solidFill>
                <a:highlight>
                  <a:srgbClr val="FFFF00"/>
                </a:highlight>
              </a:rPr>
              <a:t>恋</a:t>
            </a:r>
            <a:r>
              <a:rPr kumimoji="1" lang="ja-JP" altLang="en-US" sz="2400" u="sng" dirty="0">
                <a:solidFill>
                  <a:schemeClr val="tx2">
                    <a:lumMod val="75000"/>
                  </a:schemeClr>
                </a:solidFill>
                <a:highlight>
                  <a:srgbClr val="FFFF00"/>
                </a:highlight>
              </a:rPr>
              <a:t>（連）携協議会がプロデュースのコン活</a:t>
            </a:r>
            <a:endParaRPr kumimoji="1" lang="en-US" altLang="ja-JP" sz="2400" u="sng" dirty="0">
              <a:solidFill>
                <a:schemeClr val="tx2">
                  <a:lumMod val="75000"/>
                </a:schemeClr>
              </a:solidFill>
              <a:highlight>
                <a:srgbClr val="FFFF00"/>
              </a:highlight>
            </a:endParaRPr>
          </a:p>
          <a:p>
            <a:pPr algn="ctr"/>
            <a:r>
              <a:rPr lang="ja-JP" altLang="en-US" sz="2400" b="1" u="sng" dirty="0">
                <a:solidFill>
                  <a:schemeClr val="tx2">
                    <a:lumMod val="75000"/>
                  </a:schemeClr>
                </a:solidFill>
                <a:highlight>
                  <a:srgbClr val="FFFF00"/>
                </a:highlight>
              </a:rPr>
              <a:t>さつませんだいｄｅ　</a:t>
            </a:r>
            <a:r>
              <a:rPr lang="ja-JP" altLang="en-US" sz="2400" b="1" u="sng" dirty="0">
                <a:solidFill>
                  <a:srgbClr val="FF0000"/>
                </a:solidFill>
                <a:highlight>
                  <a:srgbClr val="FFFF00"/>
                </a:highlight>
              </a:rPr>
              <a:t>企恋コン　</a:t>
            </a:r>
            <a:r>
              <a:rPr lang="ja-JP" altLang="en-US" sz="2400" b="1" u="sng" dirty="0">
                <a:solidFill>
                  <a:schemeClr val="tx2">
                    <a:lumMod val="75000"/>
                  </a:schemeClr>
                </a:solidFill>
                <a:highlight>
                  <a:srgbClr val="FFFF00"/>
                </a:highlight>
              </a:rPr>
              <a:t>～</a:t>
            </a:r>
            <a:r>
              <a:rPr lang="ja-JP" altLang="en-US" sz="2400" b="1" u="sng" dirty="0">
                <a:solidFill>
                  <a:srgbClr val="FF0000"/>
                </a:solidFill>
                <a:highlight>
                  <a:srgbClr val="FFFF00"/>
                </a:highlight>
              </a:rPr>
              <a:t>恋</a:t>
            </a:r>
            <a:r>
              <a:rPr lang="ja-JP" altLang="en-US" sz="2400" b="1" u="sng" dirty="0">
                <a:solidFill>
                  <a:schemeClr val="tx2">
                    <a:lumMod val="75000"/>
                  </a:schemeClr>
                </a:solidFill>
                <a:highlight>
                  <a:srgbClr val="FFFF00"/>
                </a:highlight>
              </a:rPr>
              <a:t>を</a:t>
            </a:r>
            <a:r>
              <a:rPr lang="ja-JP" altLang="en-US" sz="2400" b="1" u="sng" dirty="0">
                <a:solidFill>
                  <a:srgbClr val="FF0000"/>
                </a:solidFill>
                <a:highlight>
                  <a:srgbClr val="FFFF00"/>
                </a:highlight>
              </a:rPr>
              <a:t>企</a:t>
            </a:r>
            <a:r>
              <a:rPr lang="ja-JP" altLang="en-US" sz="2400" b="1" u="sng" dirty="0">
                <a:solidFill>
                  <a:schemeClr val="tx2">
                    <a:lumMod val="75000"/>
                  </a:schemeClr>
                </a:solidFill>
                <a:highlight>
                  <a:srgbClr val="FFFF00"/>
                </a:highlight>
              </a:rPr>
              <a:t>てよう ♡　～</a:t>
            </a:r>
            <a:endParaRPr kumimoji="1" lang="ja-JP" altLang="en-US" sz="2400" b="1" u="sng" dirty="0">
              <a:solidFill>
                <a:schemeClr val="tx2">
                  <a:lumMod val="75000"/>
                </a:schemeClr>
              </a:solidFill>
              <a:highlight>
                <a:srgbClr val="FFFF00"/>
              </a:highlight>
            </a:endParaRPr>
          </a:p>
        </p:txBody>
      </p:sp>
      <p:sp>
        <p:nvSpPr>
          <p:cNvPr id="8" name="テキスト ボックス 7">
            <a:extLst>
              <a:ext uri="{FF2B5EF4-FFF2-40B4-BE49-F238E27FC236}">
                <a16:creationId xmlns:a16="http://schemas.microsoft.com/office/drawing/2014/main" id="{3A90EB00-3EE1-CA88-A571-29B6DD215872}"/>
              </a:ext>
            </a:extLst>
          </p:cNvPr>
          <p:cNvSpPr txBox="1"/>
          <p:nvPr/>
        </p:nvSpPr>
        <p:spPr>
          <a:xfrm>
            <a:off x="467546" y="602556"/>
            <a:ext cx="8496943" cy="1200329"/>
          </a:xfrm>
          <a:prstGeom prst="rect">
            <a:avLst/>
          </a:prstGeom>
          <a:noFill/>
        </p:spPr>
        <p:txBody>
          <a:bodyPr wrap="square">
            <a:spAutoFit/>
          </a:bodyPr>
          <a:lstStyle/>
          <a:p>
            <a:r>
              <a:rPr lang="ja-JP" altLang="en-US" dirty="0"/>
              <a:t> </a:t>
            </a:r>
            <a:endParaRPr lang="en-US" altLang="ja-JP" dirty="0"/>
          </a:p>
          <a:p>
            <a:r>
              <a:rPr lang="ja-JP" altLang="en-US" dirty="0">
                <a:solidFill>
                  <a:srgbClr val="000000"/>
                </a:solidFill>
                <a:latin typeface="游ゴシック" panose="020B0400000000000000" pitchFamily="50" charset="-128"/>
                <a:ea typeface="游ゴシック" panose="020B0400000000000000" pitchFamily="50" charset="-128"/>
              </a:rPr>
              <a:t>　</a:t>
            </a:r>
            <a:r>
              <a:rPr lang="ja-JP" altLang="en-US" dirty="0">
                <a:solidFill>
                  <a:srgbClr val="000000"/>
                </a:solidFill>
                <a:latin typeface="BIZ UDPゴシック" panose="020B0400000000000000" pitchFamily="50" charset="-128"/>
                <a:ea typeface="BIZ UDPゴシック" panose="020B0400000000000000" pitchFamily="50" charset="-128"/>
              </a:rPr>
              <a:t>薩摩川内市内の企業に勤務している人、もしくは居住している人を対象に婚活イベントを実施</a:t>
            </a:r>
            <a:endParaRPr lang="en-US" altLang="ja-JP" dirty="0">
              <a:solidFill>
                <a:srgbClr val="000000"/>
              </a:solidFill>
              <a:latin typeface="BIZ UDPゴシック" panose="020B0400000000000000" pitchFamily="50" charset="-128"/>
              <a:ea typeface="BIZ UDPゴシック" panose="020B0400000000000000" pitchFamily="50" charset="-128"/>
            </a:endParaRPr>
          </a:p>
          <a:p>
            <a:r>
              <a:rPr lang="ja-JP" altLang="en-US" dirty="0">
                <a:solidFill>
                  <a:srgbClr val="000000"/>
                </a:solidFill>
                <a:latin typeface="BIZ UDPゴシック" panose="020B0400000000000000" pitchFamily="50" charset="-128"/>
                <a:ea typeface="BIZ UDPゴシック" panose="020B0400000000000000" pitchFamily="50" charset="-128"/>
              </a:rPr>
              <a:t>　出会いをサポートすることで、就業意欲を高め、定住人口増を目指す。　　</a:t>
            </a:r>
            <a:endParaRPr lang="en-US" altLang="ja-JP" dirty="0">
              <a:solidFill>
                <a:srgbClr val="C00000"/>
              </a:solidFill>
              <a:latin typeface="BIZ UDPゴシック" panose="020B0400000000000000" pitchFamily="50" charset="-128"/>
              <a:ea typeface="BIZ UDPゴシック" panose="020B0400000000000000" pitchFamily="50" charset="-128"/>
            </a:endParaRPr>
          </a:p>
        </p:txBody>
      </p:sp>
      <p:pic>
        <p:nvPicPr>
          <p:cNvPr id="9" name="図 8" descr="会議室にいる人たち&#10;&#10;AI 生成コンテンツは誤りを含む可能性があります。">
            <a:extLst>
              <a:ext uri="{FF2B5EF4-FFF2-40B4-BE49-F238E27FC236}">
                <a16:creationId xmlns:a16="http://schemas.microsoft.com/office/drawing/2014/main" id="{ACE70CA7-BC09-747C-C7AF-180DA142964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568" y="3382671"/>
            <a:ext cx="4215585" cy="316168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50" name="Picture 2" descr="円のぼかし背景のイラスト1">
            <a:extLst>
              <a:ext uri="{FF2B5EF4-FFF2-40B4-BE49-F238E27FC236}">
                <a16:creationId xmlns:a16="http://schemas.microsoft.com/office/drawing/2014/main" id="{00D320CB-A171-0DF6-67F2-253B09398C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63887" y="5483952"/>
            <a:ext cx="576064" cy="57606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円のぼかし背景のイラスト1">
            <a:extLst>
              <a:ext uri="{FF2B5EF4-FFF2-40B4-BE49-F238E27FC236}">
                <a16:creationId xmlns:a16="http://schemas.microsoft.com/office/drawing/2014/main" id="{C84C4DEA-B213-ECA6-FD86-DCD1F859400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0913" y="5134581"/>
            <a:ext cx="637403" cy="637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909097"/>
      </p:ext>
    </p:extLst>
  </p:cSld>
  <p:clrMapOvr>
    <a:masterClrMapping/>
  </p:clrMapOvr>
  <mc:AlternateContent xmlns:mc="http://schemas.openxmlformats.org/markup-compatibility/2006" xmlns:p14="http://schemas.microsoft.com/office/powerpoint/2010/main">
    <mc:Choice Requires="p14">
      <p:transition spd="slow" p14:dur="2000" advTm="16921"/>
    </mc:Choice>
    <mc:Fallback xmlns="">
      <p:transition spd="slow" advTm="169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5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 presetClass="entr" presetSubtype="0" fill="hold" grpId="0" nodeType="withEffect">
                                  <p:stCondLst>
                                    <p:cond delay="250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grpId="0" nodeType="withEffect">
                                  <p:stCondLst>
                                    <p:cond delay="2500"/>
                                  </p:stCondLst>
                                  <p:childTnLst>
                                    <p:set>
                                      <p:cBhvr>
                                        <p:cTn id="17" dur="1" fill="hold">
                                          <p:stCondLst>
                                            <p:cond delay="0"/>
                                          </p:stCondLst>
                                        </p:cTn>
                                        <p:tgtEl>
                                          <p:spTgt spid="6"/>
                                        </p:tgtEl>
                                        <p:attrNameLst>
                                          <p:attrName>style.visibility</p:attrName>
                                        </p:attrNameLst>
                                      </p:cBhvr>
                                      <p:to>
                                        <p:strVal val="visible"/>
                                      </p:to>
                                    </p:set>
                                  </p:childTnLst>
                                </p:cTn>
                              </p:par>
                              <p:par>
                                <p:cTn id="18" presetID="10" presetClass="entr" presetSubtype="0" fill="hold" nodeType="withEffect">
                                  <p:stCondLst>
                                    <p:cond delay="25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557B7-5F19-D3F2-D8B0-34F056C9907A}"/>
            </a:ext>
          </a:extLst>
        </p:cNvPr>
        <p:cNvGrpSpPr/>
        <p:nvPr/>
      </p:nvGrpSpPr>
      <p:grpSpPr>
        <a:xfrm>
          <a:off x="0" y="0"/>
          <a:ext cx="0" cy="0"/>
          <a:chOff x="0" y="0"/>
          <a:chExt cx="0" cy="0"/>
        </a:xfrm>
      </p:grpSpPr>
      <p:pic>
        <p:nvPicPr>
          <p:cNvPr id="4098" name="Picture 2">
            <a:extLst>
              <a:ext uri="{FF2B5EF4-FFF2-40B4-BE49-F238E27FC236}">
                <a16:creationId xmlns:a16="http://schemas.microsoft.com/office/drawing/2014/main" id="{60C8EFD4-468A-C3E7-8744-54CF3AA17D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783" y="2440954"/>
            <a:ext cx="4285141" cy="321385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スライド番号プレースホルダー 1">
            <a:extLst>
              <a:ext uri="{FF2B5EF4-FFF2-40B4-BE49-F238E27FC236}">
                <a16:creationId xmlns:a16="http://schemas.microsoft.com/office/drawing/2014/main" id="{BB639F81-DE74-D427-A90D-A20717952A10}"/>
              </a:ext>
            </a:extLst>
          </p:cNvPr>
          <p:cNvSpPr>
            <a:spLocks noGrp="1"/>
          </p:cNvSpPr>
          <p:nvPr>
            <p:ph type="sldNum" sz="quarter" idx="12"/>
          </p:nvPr>
        </p:nvSpPr>
        <p:spPr/>
        <p:txBody>
          <a:bodyPr/>
          <a:lstStyle/>
          <a:p>
            <a:fld id="{A28D1494-D2DE-467F-9956-DBFBACA736A0}" type="slidenum">
              <a:rPr kumimoji="1" lang="ja-JP" altLang="en-US" smtClean="0"/>
              <a:pPr/>
              <a:t>24</a:t>
            </a:fld>
            <a:endParaRPr kumimoji="1" lang="ja-JP" altLang="en-US"/>
          </a:p>
        </p:txBody>
      </p:sp>
      <p:sp>
        <p:nvSpPr>
          <p:cNvPr id="4" name="テキスト ボックス 3">
            <a:extLst>
              <a:ext uri="{FF2B5EF4-FFF2-40B4-BE49-F238E27FC236}">
                <a16:creationId xmlns:a16="http://schemas.microsoft.com/office/drawing/2014/main" id="{C9267D18-0498-0835-9E11-EA8242ACC3BB}"/>
              </a:ext>
            </a:extLst>
          </p:cNvPr>
          <p:cNvSpPr txBox="1"/>
          <p:nvPr/>
        </p:nvSpPr>
        <p:spPr>
          <a:xfrm>
            <a:off x="540863" y="203891"/>
            <a:ext cx="5693781" cy="1077218"/>
          </a:xfrm>
          <a:prstGeom prst="rect">
            <a:avLst/>
          </a:prstGeom>
          <a:noFill/>
        </p:spPr>
        <p:txBody>
          <a:bodyPr wrap="square">
            <a:spAutoFit/>
          </a:bodyPr>
          <a:lstStyle/>
          <a:p>
            <a:r>
              <a:rPr lang="ja-JP" altLang="en-US" sz="2800" dirty="0">
                <a:solidFill>
                  <a:srgbClr val="4224F8"/>
                </a:solidFill>
                <a:latin typeface="HGS創英角ｺﾞｼｯｸUB" panose="020B0900000000000000" pitchFamily="50" charset="-128"/>
                <a:ea typeface="HGS創英角ｺﾞｼｯｸUB" panose="020B0900000000000000" pitchFamily="50" charset="-128"/>
              </a:rPr>
              <a:t>５</a:t>
            </a:r>
            <a:r>
              <a:rPr lang="ja-JP" altLang="en-US" sz="2800" i="0" strike="noStrike" dirty="0">
                <a:solidFill>
                  <a:srgbClr val="4224F8"/>
                </a:solidFill>
                <a:effectLst/>
                <a:latin typeface="HGS創英角ｺﾞｼｯｸUB" panose="020B0900000000000000" pitchFamily="50" charset="-128"/>
                <a:ea typeface="HGS創英角ｺﾞｼｯｸUB" panose="020B0900000000000000" pitchFamily="50" charset="-128"/>
              </a:rPr>
              <a:t>．企業間交流ゴルフコンペ</a:t>
            </a:r>
            <a:endParaRPr lang="en-US" altLang="ja-JP" sz="1800" b="1" i="0" u="none" strike="noStrike" dirty="0">
              <a:solidFill>
                <a:srgbClr val="FF0000"/>
              </a:solidFill>
              <a:effectLst/>
              <a:latin typeface="游ゴシック" panose="020B0400000000000000" pitchFamily="50" charset="-128"/>
              <a:ea typeface="游ゴシック" panose="020B0400000000000000" pitchFamily="50" charset="-128"/>
            </a:endParaRPr>
          </a:p>
          <a:p>
            <a:r>
              <a:rPr lang="ja-JP" altLang="en-US" dirty="0"/>
              <a:t> </a:t>
            </a:r>
            <a:endParaRPr lang="en-US" altLang="ja-JP" dirty="0"/>
          </a:p>
          <a:p>
            <a:r>
              <a:rPr lang="ja-JP" altLang="en-US" dirty="0">
                <a:solidFill>
                  <a:srgbClr val="000000"/>
                </a:solidFill>
                <a:latin typeface="游ゴシック" panose="020B0400000000000000" pitchFamily="50" charset="-128"/>
                <a:ea typeface="游ゴシック" panose="020B0400000000000000" pitchFamily="50" charset="-128"/>
              </a:rPr>
              <a:t>　</a:t>
            </a:r>
            <a:endParaRPr lang="en-US" altLang="ja-JP" dirty="0">
              <a:solidFill>
                <a:srgbClr val="C00000"/>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98630AB-C047-EF72-D320-515E6BAF7F08}"/>
              </a:ext>
            </a:extLst>
          </p:cNvPr>
          <p:cNvCxnSpPr>
            <a:cxnSpLocks/>
          </p:cNvCxnSpPr>
          <p:nvPr/>
        </p:nvCxnSpPr>
        <p:spPr>
          <a:xfrm>
            <a:off x="539552" y="692696"/>
            <a:ext cx="4896544" cy="0"/>
          </a:xfrm>
          <a:prstGeom prst="line">
            <a:avLst/>
          </a:prstGeom>
          <a:ln w="44450">
            <a:solidFill>
              <a:srgbClr val="FF5050"/>
            </a:solidFill>
          </a:ln>
        </p:spPr>
        <p:style>
          <a:lnRef idx="1">
            <a:schemeClr val="accent1"/>
          </a:lnRef>
          <a:fillRef idx="0">
            <a:schemeClr val="accent1"/>
          </a:fillRef>
          <a:effectRef idx="0">
            <a:schemeClr val="accent1"/>
          </a:effectRef>
          <a:fontRef idx="minor">
            <a:schemeClr val="tx1"/>
          </a:fontRef>
        </p:style>
      </p:cxnSp>
      <p:sp>
        <p:nvSpPr>
          <p:cNvPr id="3" name="正方形/長方形 2">
            <a:extLst>
              <a:ext uri="{FF2B5EF4-FFF2-40B4-BE49-F238E27FC236}">
                <a16:creationId xmlns:a16="http://schemas.microsoft.com/office/drawing/2014/main" id="{835A29B0-0A2B-8E5C-4AC7-500A7D351265}"/>
              </a:ext>
            </a:extLst>
          </p:cNvPr>
          <p:cNvSpPr/>
          <p:nvPr/>
        </p:nvSpPr>
        <p:spPr>
          <a:xfrm>
            <a:off x="971599" y="5922022"/>
            <a:ext cx="3107691"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u="sng" dirty="0">
                <a:solidFill>
                  <a:srgbClr val="0000FF"/>
                </a:solidFill>
              </a:rPr>
              <a:t>　７月　　第１０回記念大会</a:t>
            </a:r>
            <a:endParaRPr kumimoji="1" lang="en-US" altLang="ja-JP" b="1" u="sng" dirty="0">
              <a:solidFill>
                <a:srgbClr val="0000FF"/>
              </a:solidFill>
            </a:endParaRPr>
          </a:p>
          <a:p>
            <a:pPr algn="ctr"/>
            <a:r>
              <a:rPr kumimoji="1" lang="ja-JP" altLang="en-US" b="1" dirty="0">
                <a:solidFill>
                  <a:srgbClr val="0000FF"/>
                </a:solidFill>
              </a:rPr>
              <a:t>　　　　</a:t>
            </a:r>
            <a:r>
              <a:rPr kumimoji="1" lang="ja-JP" altLang="en-US" b="1" u="sng" dirty="0">
                <a:solidFill>
                  <a:srgbClr val="0000FF"/>
                </a:solidFill>
              </a:rPr>
              <a:t>グリーンヒルＣ．Ｃ</a:t>
            </a:r>
          </a:p>
        </p:txBody>
      </p:sp>
      <p:sp>
        <p:nvSpPr>
          <p:cNvPr id="6" name="正方形/長方形 5">
            <a:extLst>
              <a:ext uri="{FF2B5EF4-FFF2-40B4-BE49-F238E27FC236}">
                <a16:creationId xmlns:a16="http://schemas.microsoft.com/office/drawing/2014/main" id="{FDE3FE7F-87AC-D6AF-A17B-58F1D7DBD4BC}"/>
              </a:ext>
            </a:extLst>
          </p:cNvPr>
          <p:cNvSpPr/>
          <p:nvPr/>
        </p:nvSpPr>
        <p:spPr>
          <a:xfrm>
            <a:off x="5650700" y="6130890"/>
            <a:ext cx="3148379"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u="sng" dirty="0">
                <a:solidFill>
                  <a:srgbClr val="0000FF"/>
                </a:solidFill>
              </a:rPr>
              <a:t>１２月　祁答院ゴルフ倶楽部</a:t>
            </a:r>
          </a:p>
        </p:txBody>
      </p:sp>
      <p:sp>
        <p:nvSpPr>
          <p:cNvPr id="7" name="テキスト ボックス 6">
            <a:extLst>
              <a:ext uri="{FF2B5EF4-FFF2-40B4-BE49-F238E27FC236}">
                <a16:creationId xmlns:a16="http://schemas.microsoft.com/office/drawing/2014/main" id="{C3D99A12-A523-1C4E-6FCA-CC3A03655456}"/>
              </a:ext>
            </a:extLst>
          </p:cNvPr>
          <p:cNvSpPr txBox="1"/>
          <p:nvPr/>
        </p:nvSpPr>
        <p:spPr>
          <a:xfrm>
            <a:off x="962769" y="875696"/>
            <a:ext cx="7836310" cy="646331"/>
          </a:xfrm>
          <a:prstGeom prst="rect">
            <a:avLst/>
          </a:prstGeom>
          <a:noFill/>
        </p:spPr>
        <p:txBody>
          <a:bodyPr wrap="square">
            <a:spAutoFit/>
          </a:bodyPr>
          <a:lstStyle/>
          <a:p>
            <a:r>
              <a:rPr lang="ja-JP" altLang="en-US" dirty="0">
                <a:solidFill>
                  <a:srgbClr val="000000"/>
                </a:solidFill>
                <a:latin typeface="游ゴシック" panose="020B0400000000000000" pitchFamily="50" charset="-128"/>
                <a:ea typeface="游ゴシック" panose="020B0400000000000000" pitchFamily="50" charset="-128"/>
              </a:rPr>
              <a:t>　</a:t>
            </a:r>
            <a:r>
              <a:rPr lang="ja-JP" altLang="en-US" dirty="0">
                <a:solidFill>
                  <a:srgbClr val="000000"/>
                </a:solidFill>
                <a:latin typeface="ＭＳ Ｐゴシック" panose="020B0600070205080204" pitchFamily="50" charset="-128"/>
                <a:ea typeface="ＭＳ Ｐゴシック" panose="020B0600070205080204" pitchFamily="50" charset="-128"/>
              </a:rPr>
              <a:t>会員企業の交流と親睦を図るため、毎年春・秋の２回、会員企業のゴルフ場でコンペを開催</a:t>
            </a:r>
            <a:endParaRPr lang="en-US" altLang="ja-JP" dirty="0">
              <a:solidFill>
                <a:srgbClr val="C00000"/>
              </a:solidFill>
              <a:latin typeface="ＭＳ Ｐゴシック" panose="020B0600070205080204" pitchFamily="50" charset="-128"/>
              <a:ea typeface="ＭＳ Ｐゴシック" panose="020B0600070205080204" pitchFamily="50" charset="-128"/>
            </a:endParaRPr>
          </a:p>
        </p:txBody>
      </p:sp>
      <p:pic>
        <p:nvPicPr>
          <p:cNvPr id="2050" name="Picture 2" descr="ＧＨ">
            <a:extLst>
              <a:ext uri="{FF2B5EF4-FFF2-40B4-BE49-F238E27FC236}">
                <a16:creationId xmlns:a16="http://schemas.microsoft.com/office/drawing/2014/main" id="{80DFBA6E-38F1-198C-C4C8-C5BEF85BE3F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6007" y="1705026"/>
            <a:ext cx="3115040" cy="1471856"/>
          </a:xfrm>
          <a:prstGeom prst="ellipse">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293EAB01-BC0A-2268-BD25-3342799A500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3657" y="3152970"/>
            <a:ext cx="3945979" cy="295948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A3E6C2C-5B19-DB73-66BA-08881E1CFC9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1803" t="10061" r="7028"/>
          <a:stretch/>
        </p:blipFill>
        <p:spPr bwMode="auto">
          <a:xfrm>
            <a:off x="6168117" y="2243578"/>
            <a:ext cx="2864129" cy="177052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8104264"/>
      </p:ext>
    </p:extLst>
  </p:cSld>
  <p:clrMapOvr>
    <a:masterClrMapping/>
  </p:clrMapOvr>
  <mc:AlternateContent xmlns:mc="http://schemas.openxmlformats.org/markup-compatibility/2006" xmlns:p14="http://schemas.microsoft.com/office/powerpoint/2010/main">
    <mc:Choice Requires="p14">
      <p:transition spd="slow" p14:dur="2000" advTm="16690"/>
    </mc:Choice>
    <mc:Fallback xmlns="">
      <p:transition spd="slow" advTm="16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2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 presetClass="entr" presetSubtype="0" fill="hold" grpId="0" nodeType="withEffect">
                                  <p:stCondLst>
                                    <p:cond delay="250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grpId="0" nodeType="withEffect">
                                  <p:stCondLst>
                                    <p:cond delay="2500"/>
                                  </p:stCondLst>
                                  <p:childTnLst>
                                    <p:set>
                                      <p:cBhvr>
                                        <p:cTn id="17" dur="1" fill="hold">
                                          <p:stCondLst>
                                            <p:cond delay="0"/>
                                          </p:stCondLst>
                                        </p:cTn>
                                        <p:tgtEl>
                                          <p:spTgt spid="6"/>
                                        </p:tgtEl>
                                        <p:attrNameLst>
                                          <p:attrName>style.visibility</p:attrName>
                                        </p:attrNameLst>
                                      </p:cBhvr>
                                      <p:to>
                                        <p:strVal val="visible"/>
                                      </p:to>
                                    </p:set>
                                  </p:childTnLst>
                                </p:cTn>
                              </p:par>
                              <p:par>
                                <p:cTn id="18" presetID="10" presetClass="entr" presetSubtype="0" fill="hold" nodeType="withEffect">
                                  <p:stCondLst>
                                    <p:cond delay="250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par>
                                <p:cTn id="21" presetID="10" presetClass="entr" presetSubtype="0" fill="hold" nodeType="withEffect">
                                  <p:stCondLst>
                                    <p:cond delay="2500"/>
                                  </p:stCondLst>
                                  <p:childTnLst>
                                    <p:set>
                                      <p:cBhvr>
                                        <p:cTn id="22" dur="1" fill="hold">
                                          <p:stCondLst>
                                            <p:cond delay="0"/>
                                          </p:stCondLst>
                                        </p:cTn>
                                        <p:tgtEl>
                                          <p:spTgt spid="2052"/>
                                        </p:tgtEl>
                                        <p:attrNameLst>
                                          <p:attrName>style.visibility</p:attrName>
                                        </p:attrNameLst>
                                      </p:cBhvr>
                                      <p:to>
                                        <p:strVal val="visible"/>
                                      </p:to>
                                    </p:set>
                                    <p:animEffect transition="in" filter="fade">
                                      <p:cBhvr>
                                        <p:cTn id="23" dur="500"/>
                                        <p:tgtEl>
                                          <p:spTgt spid="2052"/>
                                        </p:tgtEl>
                                      </p:cBhvr>
                                    </p:animEffect>
                                  </p:childTnLst>
                                </p:cTn>
                              </p:par>
                              <p:par>
                                <p:cTn id="24" presetID="10" presetClass="entr" presetSubtype="0" fill="hold" nodeType="withEffect">
                                  <p:stCondLst>
                                    <p:cond delay="2500"/>
                                  </p:stCondLst>
                                  <p:childTnLst>
                                    <p:set>
                                      <p:cBhvr>
                                        <p:cTn id="25" dur="1" fill="hold">
                                          <p:stCondLst>
                                            <p:cond delay="0"/>
                                          </p:stCondLst>
                                        </p:cTn>
                                        <p:tgtEl>
                                          <p:spTgt spid="4098"/>
                                        </p:tgtEl>
                                        <p:attrNameLst>
                                          <p:attrName>style.visibility</p:attrName>
                                        </p:attrNameLst>
                                      </p:cBhvr>
                                      <p:to>
                                        <p:strVal val="visible"/>
                                      </p:to>
                                    </p:set>
                                    <p:animEffect transition="in" filter="fade">
                                      <p:cBhvr>
                                        <p:cTn id="26" dur="500"/>
                                        <p:tgtEl>
                                          <p:spTgt spid="4098"/>
                                        </p:tgtEl>
                                      </p:cBhvr>
                                    </p:animEffect>
                                  </p:childTnLst>
                                </p:cTn>
                              </p:par>
                              <p:par>
                                <p:cTn id="27" presetID="10" presetClass="entr" presetSubtype="0" fill="hold" nodeType="withEffect">
                                  <p:stCondLst>
                                    <p:cond delay="2500"/>
                                  </p:stCondLst>
                                  <p:childTnLst>
                                    <p:set>
                                      <p:cBhvr>
                                        <p:cTn id="28" dur="1" fill="hold">
                                          <p:stCondLst>
                                            <p:cond delay="0"/>
                                          </p:stCondLst>
                                        </p:cTn>
                                        <p:tgtEl>
                                          <p:spTgt spid="4100"/>
                                        </p:tgtEl>
                                        <p:attrNameLst>
                                          <p:attrName>style.visibility</p:attrName>
                                        </p:attrNameLst>
                                      </p:cBhvr>
                                      <p:to>
                                        <p:strVal val="visible"/>
                                      </p:to>
                                    </p:set>
                                    <p:animEffect transition="in" filter="fade">
                                      <p:cBhvr>
                                        <p:cTn id="29"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P spid="6" grpId="0"/>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F675C11-46D0-36A8-1ABE-582806D33FEA}"/>
              </a:ext>
            </a:extLst>
          </p:cNvPr>
          <p:cNvSpPr>
            <a:spLocks noGrp="1"/>
          </p:cNvSpPr>
          <p:nvPr>
            <p:ph type="sldNum" sz="quarter" idx="12"/>
          </p:nvPr>
        </p:nvSpPr>
        <p:spPr/>
        <p:txBody>
          <a:bodyPr/>
          <a:lstStyle/>
          <a:p>
            <a:fld id="{A28D1494-D2DE-467F-9956-DBFBACA736A0}" type="slidenum">
              <a:rPr lang="ja-JP" altLang="en-US" smtClean="0"/>
              <a:pPr/>
              <a:t>25</a:t>
            </a:fld>
            <a:endParaRPr lang="ja-JP" altLang="en-US" dirty="0"/>
          </a:p>
        </p:txBody>
      </p:sp>
      <p:graphicFrame>
        <p:nvGraphicFramePr>
          <p:cNvPr id="6" name="表 5">
            <a:extLst>
              <a:ext uri="{FF2B5EF4-FFF2-40B4-BE49-F238E27FC236}">
                <a16:creationId xmlns:a16="http://schemas.microsoft.com/office/drawing/2014/main" id="{293856DB-7474-EC1E-EE42-083B295B4FB7}"/>
              </a:ext>
            </a:extLst>
          </p:cNvPr>
          <p:cNvGraphicFramePr>
            <a:graphicFrameLocks noGrp="1"/>
          </p:cNvGraphicFramePr>
          <p:nvPr>
            <p:extLst>
              <p:ext uri="{D42A27DB-BD31-4B8C-83A1-F6EECF244321}">
                <p14:modId xmlns:p14="http://schemas.microsoft.com/office/powerpoint/2010/main" val="658796186"/>
              </p:ext>
            </p:extLst>
          </p:nvPr>
        </p:nvGraphicFramePr>
        <p:xfrm>
          <a:off x="179512" y="1238517"/>
          <a:ext cx="8748972" cy="4939475"/>
        </p:xfrm>
        <a:graphic>
          <a:graphicData uri="http://schemas.openxmlformats.org/drawingml/2006/table">
            <a:tbl>
              <a:tblPr firstRow="1" bandRow="1">
                <a:tableStyleId>{7DF18680-E054-41AD-8BC1-D1AEF772440D}</a:tableStyleId>
              </a:tblPr>
              <a:tblGrid>
                <a:gridCol w="2592288">
                  <a:extLst>
                    <a:ext uri="{9D8B030D-6E8A-4147-A177-3AD203B41FA5}">
                      <a16:colId xmlns:a16="http://schemas.microsoft.com/office/drawing/2014/main" val="3768116382"/>
                    </a:ext>
                  </a:extLst>
                </a:gridCol>
                <a:gridCol w="6156684">
                  <a:extLst>
                    <a:ext uri="{9D8B030D-6E8A-4147-A177-3AD203B41FA5}">
                      <a16:colId xmlns:a16="http://schemas.microsoft.com/office/drawing/2014/main" val="1824655701"/>
                    </a:ext>
                  </a:extLst>
                </a:gridCol>
              </a:tblGrid>
              <a:tr h="523921">
                <a:tc>
                  <a:txBody>
                    <a:bodyPr/>
                    <a:lstStyle/>
                    <a:p>
                      <a:pPr algn="ctr"/>
                      <a:r>
                        <a:rPr kumimoji="1" lang="ja-JP" altLang="en-US" dirty="0"/>
                        <a:t>部会名</a:t>
                      </a:r>
                    </a:p>
                  </a:txBody>
                  <a:tcPr anchor="ctr"/>
                </a:tc>
                <a:tc>
                  <a:txBody>
                    <a:bodyPr/>
                    <a:lstStyle/>
                    <a:p>
                      <a:pPr algn="ctr"/>
                      <a:r>
                        <a:rPr kumimoji="1" lang="ja-JP" altLang="en-US" dirty="0"/>
                        <a:t>主　な　活　動　内　容</a:t>
                      </a:r>
                    </a:p>
                  </a:txBody>
                  <a:tcPr anchor="ctr"/>
                </a:tc>
                <a:extLst>
                  <a:ext uri="{0D108BD9-81ED-4DB2-BD59-A6C34878D82A}">
                    <a16:rowId xmlns:a16="http://schemas.microsoft.com/office/drawing/2014/main" val="786831368"/>
                  </a:ext>
                </a:extLst>
              </a:tr>
              <a:tr h="523921">
                <a:tc>
                  <a:txBody>
                    <a:bodyPr/>
                    <a:lstStyle/>
                    <a:p>
                      <a:r>
                        <a:rPr kumimoji="1" lang="ja-JP" altLang="en-US" sz="2000" b="1" dirty="0">
                          <a:solidFill>
                            <a:srgbClr val="0070C0"/>
                          </a:solidFill>
                        </a:rPr>
                        <a:t>雇用労務改善部会</a:t>
                      </a:r>
                    </a:p>
                  </a:txBody>
                  <a:tcPr anchor="ctr"/>
                </a:tc>
                <a:tc>
                  <a:txBody>
                    <a:bodyPr/>
                    <a:lstStyle/>
                    <a:p>
                      <a:r>
                        <a:rPr kumimoji="1" lang="ja-JP" altLang="en-US" sz="1600" dirty="0">
                          <a:latin typeface="HGSｺﾞｼｯｸE" panose="020B0900000000000000" pitchFamily="50" charset="-128"/>
                          <a:ea typeface="HGSｺﾞｼｯｸE" panose="020B0900000000000000" pitchFamily="50" charset="-128"/>
                        </a:rPr>
                        <a:t>採用、入社、退職時のトラブルなどの検証。労務セミナーの開催</a:t>
                      </a:r>
                    </a:p>
                  </a:txBody>
                  <a:tcPr anchor="ctr"/>
                </a:tc>
                <a:extLst>
                  <a:ext uri="{0D108BD9-81ED-4DB2-BD59-A6C34878D82A}">
                    <a16:rowId xmlns:a16="http://schemas.microsoft.com/office/drawing/2014/main" val="1653596489"/>
                  </a:ext>
                </a:extLst>
              </a:tr>
              <a:tr h="523921">
                <a:tc>
                  <a:txBody>
                    <a:bodyPr/>
                    <a:lstStyle/>
                    <a:p>
                      <a:r>
                        <a:rPr kumimoji="1" lang="ja-JP" altLang="en-US" sz="2000" b="1" dirty="0">
                          <a:solidFill>
                            <a:srgbClr val="4224F8"/>
                          </a:solidFill>
                        </a:rPr>
                        <a:t>地域創造発信部会</a:t>
                      </a:r>
                    </a:p>
                  </a:txBody>
                  <a:tcPr anchor="ctr"/>
                </a:tc>
                <a:tc>
                  <a:txBody>
                    <a:bodyPr/>
                    <a:lstStyle/>
                    <a:p>
                      <a:r>
                        <a:rPr kumimoji="1" lang="ja-JP" altLang="en-US" sz="1600" dirty="0">
                          <a:latin typeface="HGSｺﾞｼｯｸE" panose="020B0900000000000000" pitchFamily="50" charset="-128"/>
                          <a:ea typeface="HGSｺﾞｼｯｸE" panose="020B0900000000000000" pitchFamily="50" charset="-128"/>
                        </a:rPr>
                        <a:t>ＳＮＳ等を活用した情報発信の研究</a:t>
                      </a:r>
                    </a:p>
                  </a:txBody>
                  <a:tcPr anchor="ctr"/>
                </a:tc>
                <a:extLst>
                  <a:ext uri="{0D108BD9-81ED-4DB2-BD59-A6C34878D82A}">
                    <a16:rowId xmlns:a16="http://schemas.microsoft.com/office/drawing/2014/main" val="1208164364"/>
                  </a:ext>
                </a:extLst>
              </a:tr>
              <a:tr h="523921">
                <a:tc>
                  <a:txBody>
                    <a:bodyPr/>
                    <a:lstStyle/>
                    <a:p>
                      <a:r>
                        <a:rPr kumimoji="1" lang="ja-JP" altLang="en-US" sz="2000" b="1" dirty="0">
                          <a:solidFill>
                            <a:srgbClr val="C00000"/>
                          </a:solidFill>
                        </a:rPr>
                        <a:t>事業連携推進部会</a:t>
                      </a:r>
                    </a:p>
                  </a:txBody>
                  <a:tcPr anchor="ctr"/>
                </a:tc>
                <a:tc>
                  <a:txBody>
                    <a:bodyPr/>
                    <a:lstStyle/>
                    <a:p>
                      <a:r>
                        <a:rPr kumimoji="1" lang="ja-JP" altLang="en-US" sz="1600" dirty="0">
                          <a:latin typeface="HGSｺﾞｼｯｸE" panose="020B0900000000000000" pitchFamily="50" charset="-128"/>
                          <a:ea typeface="HGSｺﾞｼｯｸE" panose="020B0900000000000000" pitchFamily="50" charset="-128"/>
                        </a:rPr>
                        <a:t>企業間の情報交換、ビジネスミーティングの開催準備</a:t>
                      </a:r>
                    </a:p>
                  </a:txBody>
                  <a:tcPr anchor="ctr"/>
                </a:tc>
                <a:extLst>
                  <a:ext uri="{0D108BD9-81ED-4DB2-BD59-A6C34878D82A}">
                    <a16:rowId xmlns:a16="http://schemas.microsoft.com/office/drawing/2014/main" val="727842208"/>
                  </a:ext>
                </a:extLst>
              </a:tr>
              <a:tr h="523921">
                <a:tc>
                  <a:txBody>
                    <a:bodyPr/>
                    <a:lstStyle/>
                    <a:p>
                      <a:r>
                        <a:rPr kumimoji="1" lang="ja-JP" altLang="en-US" sz="2000" b="1" dirty="0">
                          <a:solidFill>
                            <a:srgbClr val="CC00FF"/>
                          </a:solidFill>
                        </a:rPr>
                        <a:t>広報部会</a:t>
                      </a:r>
                    </a:p>
                  </a:txBody>
                  <a:tcPr anchor="ctr"/>
                </a:tc>
                <a:tc>
                  <a:txBody>
                    <a:bodyPr/>
                    <a:lstStyle/>
                    <a:p>
                      <a:r>
                        <a:rPr kumimoji="1" lang="ja-JP" altLang="en-US" sz="1600" dirty="0">
                          <a:latin typeface="HGSｺﾞｼｯｸE" panose="020B0900000000000000" pitchFamily="50" charset="-128"/>
                          <a:ea typeface="HGSｺﾞｼｯｸE" panose="020B0900000000000000" pitchFamily="50" charset="-128"/>
                        </a:rPr>
                        <a:t>企業取材と年３回の広報誌発行</a:t>
                      </a:r>
                    </a:p>
                  </a:txBody>
                  <a:tcPr anchor="ctr"/>
                </a:tc>
                <a:extLst>
                  <a:ext uri="{0D108BD9-81ED-4DB2-BD59-A6C34878D82A}">
                    <a16:rowId xmlns:a16="http://schemas.microsoft.com/office/drawing/2014/main" val="3617223315"/>
                  </a:ext>
                </a:extLst>
              </a:tr>
              <a:tr h="523921">
                <a:tc>
                  <a:txBody>
                    <a:bodyPr/>
                    <a:lstStyle/>
                    <a:p>
                      <a:r>
                        <a:rPr kumimoji="1" lang="ja-JP" altLang="en-US" sz="2000" b="1" dirty="0">
                          <a:solidFill>
                            <a:srgbClr val="0070C0"/>
                          </a:solidFill>
                        </a:rPr>
                        <a:t>ＩＣＴ導入部会</a:t>
                      </a:r>
                    </a:p>
                  </a:txBody>
                  <a:tcPr anchor="ctr"/>
                </a:tc>
                <a:tc>
                  <a:txBody>
                    <a:bodyPr/>
                    <a:lstStyle/>
                    <a:p>
                      <a:r>
                        <a:rPr kumimoji="1" lang="ja-JP" altLang="en-US" sz="1600" dirty="0">
                          <a:latin typeface="HGSｺﾞｼｯｸE" panose="020B0900000000000000" pitchFamily="50" charset="-128"/>
                          <a:ea typeface="HGSｺﾞｼｯｸE" panose="020B0900000000000000" pitchFamily="50" charset="-128"/>
                        </a:rPr>
                        <a:t>気象観測ができるカメラ付き観測装置の開発と販売研究</a:t>
                      </a:r>
                    </a:p>
                  </a:txBody>
                  <a:tcPr anchor="ctr"/>
                </a:tc>
                <a:extLst>
                  <a:ext uri="{0D108BD9-81ED-4DB2-BD59-A6C34878D82A}">
                    <a16:rowId xmlns:a16="http://schemas.microsoft.com/office/drawing/2014/main" val="4101025899"/>
                  </a:ext>
                </a:extLst>
              </a:tr>
              <a:tr h="523921">
                <a:tc>
                  <a:txBody>
                    <a:bodyPr/>
                    <a:lstStyle/>
                    <a:p>
                      <a:r>
                        <a:rPr kumimoji="1" lang="ja-JP" altLang="en-US" sz="2000" b="1" dirty="0">
                          <a:solidFill>
                            <a:schemeClr val="accent2">
                              <a:lumMod val="50000"/>
                            </a:schemeClr>
                          </a:solidFill>
                        </a:rPr>
                        <a:t>現場改善部会</a:t>
                      </a:r>
                    </a:p>
                  </a:txBody>
                  <a:tcPr anchor="ctr"/>
                </a:tc>
                <a:tc>
                  <a:txBody>
                    <a:bodyPr/>
                    <a:lstStyle/>
                    <a:p>
                      <a:r>
                        <a:rPr kumimoji="1" lang="ja-JP" altLang="en-US" sz="1600" dirty="0">
                          <a:latin typeface="HGSｺﾞｼｯｸE" panose="020B0900000000000000" pitchFamily="50" charset="-128"/>
                          <a:ea typeface="HGSｺﾞｼｯｸE" panose="020B0900000000000000" pitchFamily="50" charset="-128"/>
                        </a:rPr>
                        <a:t>生産性向上のための現場改善検討、他企業での研修会開催</a:t>
                      </a:r>
                    </a:p>
                  </a:txBody>
                  <a:tcPr anchor="ctr"/>
                </a:tc>
                <a:extLst>
                  <a:ext uri="{0D108BD9-81ED-4DB2-BD59-A6C34878D82A}">
                    <a16:rowId xmlns:a16="http://schemas.microsoft.com/office/drawing/2014/main" val="2679121083"/>
                  </a:ext>
                </a:extLst>
              </a:tr>
              <a:tr h="755284">
                <a:tc>
                  <a:txBody>
                    <a:bodyPr/>
                    <a:lstStyle/>
                    <a:p>
                      <a:r>
                        <a:rPr kumimoji="1" lang="ja-JP" altLang="en-US" sz="2000" b="1" dirty="0">
                          <a:solidFill>
                            <a:srgbClr val="FF5050"/>
                          </a:solidFill>
                        </a:rPr>
                        <a:t>ものづくりアカデミー</a:t>
                      </a:r>
                      <a:endParaRPr kumimoji="1" lang="en-US" altLang="ja-JP" sz="2000" b="1" dirty="0">
                        <a:solidFill>
                          <a:srgbClr val="FF5050"/>
                        </a:solidFill>
                      </a:endParaRPr>
                    </a:p>
                    <a:p>
                      <a:r>
                        <a:rPr kumimoji="1" lang="ja-JP" altLang="en-US" sz="2000" b="1" dirty="0">
                          <a:solidFill>
                            <a:srgbClr val="FF5050"/>
                          </a:solidFill>
                        </a:rPr>
                        <a:t>　　　　　　　　推進部会</a:t>
                      </a:r>
                    </a:p>
                  </a:txBody>
                  <a:tcPr anchor="ctr"/>
                </a:tc>
                <a:tc>
                  <a:txBody>
                    <a:bodyPr/>
                    <a:lstStyle/>
                    <a:p>
                      <a:r>
                        <a:rPr kumimoji="1" lang="ja-JP" altLang="en-US" sz="1600" dirty="0">
                          <a:latin typeface="HGSｺﾞｼｯｸE" panose="020B0900000000000000" pitchFamily="50" charset="-128"/>
                          <a:ea typeface="HGSｺﾞｼｯｸE" panose="020B0900000000000000" pitchFamily="50" charset="-128"/>
                        </a:rPr>
                        <a:t>薩摩川内市少年少女発明クラブの運営（全５コース実施）</a:t>
                      </a:r>
                    </a:p>
                  </a:txBody>
                  <a:tcPr anchor="ctr"/>
                </a:tc>
                <a:extLst>
                  <a:ext uri="{0D108BD9-81ED-4DB2-BD59-A6C34878D82A}">
                    <a16:rowId xmlns:a16="http://schemas.microsoft.com/office/drawing/2014/main" val="2633771631"/>
                  </a:ext>
                </a:extLst>
              </a:tr>
              <a:tr h="516744">
                <a:tc>
                  <a:txBody>
                    <a:bodyPr/>
                    <a:lstStyle/>
                    <a:p>
                      <a:r>
                        <a:rPr kumimoji="1" lang="ja-JP" altLang="en-US" sz="2000" b="1" dirty="0">
                          <a:solidFill>
                            <a:srgbClr val="00B050"/>
                          </a:solidFill>
                        </a:rPr>
                        <a:t>竹バイオマス部会</a:t>
                      </a:r>
                    </a:p>
                  </a:txBody>
                  <a:tcPr anchor="ctr"/>
                </a:tc>
                <a:tc>
                  <a:txBody>
                    <a:bodyPr/>
                    <a:lstStyle/>
                    <a:p>
                      <a:r>
                        <a:rPr kumimoji="1" lang="ja-JP" altLang="en-US" sz="1600" dirty="0">
                          <a:latin typeface="HGSｺﾞｼｯｸE" panose="020B0900000000000000" pitchFamily="50" charset="-128"/>
                          <a:ea typeface="HGSｺﾞｼｯｸE" panose="020B0900000000000000" pitchFamily="50" charset="-128"/>
                        </a:rPr>
                        <a:t>放置竹林の活用法研究、</a:t>
                      </a:r>
                      <a:r>
                        <a:rPr kumimoji="1" lang="ja-JP" altLang="en-US" sz="1600" dirty="0">
                          <a:solidFill>
                            <a:schemeClr val="tx1"/>
                          </a:solidFill>
                          <a:latin typeface="HGSｺﾞｼｯｸE" panose="020B0900000000000000" pitchFamily="50" charset="-128"/>
                          <a:ea typeface="HGSｺﾞｼｯｸE" panose="020B0900000000000000" pitchFamily="50" charset="-128"/>
                        </a:rPr>
                        <a:t>竹のＰＲ活動（川内商工高のと連携）</a:t>
                      </a:r>
                    </a:p>
                  </a:txBody>
                  <a:tcPr anchor="ctr"/>
                </a:tc>
                <a:extLst>
                  <a:ext uri="{0D108BD9-81ED-4DB2-BD59-A6C34878D82A}">
                    <a16:rowId xmlns:a16="http://schemas.microsoft.com/office/drawing/2014/main" val="379171486"/>
                  </a:ext>
                </a:extLst>
              </a:tr>
            </a:tbl>
          </a:graphicData>
        </a:graphic>
      </p:graphicFrame>
      <p:sp>
        <p:nvSpPr>
          <p:cNvPr id="7" name="テキスト ボックス 6">
            <a:extLst>
              <a:ext uri="{FF2B5EF4-FFF2-40B4-BE49-F238E27FC236}">
                <a16:creationId xmlns:a16="http://schemas.microsoft.com/office/drawing/2014/main" id="{613B064D-3D69-41D3-98F8-4AF05B673A4A}"/>
              </a:ext>
            </a:extLst>
          </p:cNvPr>
          <p:cNvSpPr txBox="1"/>
          <p:nvPr/>
        </p:nvSpPr>
        <p:spPr>
          <a:xfrm>
            <a:off x="395432" y="864106"/>
            <a:ext cx="6408816" cy="369332"/>
          </a:xfrm>
          <a:prstGeom prst="rect">
            <a:avLst/>
          </a:prstGeom>
          <a:noFill/>
        </p:spPr>
        <p:txBody>
          <a:bodyPr wrap="square" rtlCol="0">
            <a:spAutoFit/>
          </a:bodyPr>
          <a:lstStyle/>
          <a:p>
            <a:r>
              <a:rPr lang="ja-JP" altLang="en-US"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■主な活動内容　　　（部会は毎月</a:t>
            </a:r>
            <a:r>
              <a:rPr lang="en-US" altLang="ja-JP"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1</a:t>
            </a:r>
            <a:r>
              <a:rPr lang="ja-JP" altLang="en-US"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rPr>
              <a:t>回開催）</a:t>
            </a:r>
            <a:endParaRPr lang="en-US" altLang="ja-JP" dirty="0">
              <a:solidFill>
                <a:schemeClr val="accent5">
                  <a:lumMod val="50000"/>
                </a:schemeClr>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sp>
        <p:nvSpPr>
          <p:cNvPr id="2" name="テキスト ボックス 1">
            <a:extLst>
              <a:ext uri="{FF2B5EF4-FFF2-40B4-BE49-F238E27FC236}">
                <a16:creationId xmlns:a16="http://schemas.microsoft.com/office/drawing/2014/main" id="{7425F3DC-708D-89EF-86CA-D3F20ED52E17}"/>
              </a:ext>
            </a:extLst>
          </p:cNvPr>
          <p:cNvSpPr txBox="1"/>
          <p:nvPr/>
        </p:nvSpPr>
        <p:spPr>
          <a:xfrm>
            <a:off x="247368" y="238880"/>
            <a:ext cx="3960440" cy="523220"/>
          </a:xfrm>
          <a:prstGeom prst="rect">
            <a:avLst/>
          </a:prstGeom>
          <a:noFill/>
        </p:spPr>
        <p:txBody>
          <a:bodyPr wrap="square" rtlCol="0">
            <a:spAutoFit/>
          </a:bodyPr>
          <a:lstStyle/>
          <a:p>
            <a:r>
              <a:rPr lang="ja-JP" altLang="en-US" sz="2800" dirty="0">
                <a:solidFill>
                  <a:srgbClr val="4224F8"/>
                </a:solidFill>
                <a:uFill>
                  <a:solidFill>
                    <a:srgbClr val="00B0F0"/>
                  </a:solidFill>
                </a:uFill>
                <a:latin typeface="HGP創英角ｺﾞｼｯｸUB" panose="020B0900000000000000" pitchFamily="50" charset="-128"/>
                <a:ea typeface="HGP創英角ｺﾞｼｯｸUB" panose="020B0900000000000000" pitchFamily="50" charset="-128"/>
              </a:rPr>
              <a:t>６．部会活動</a:t>
            </a:r>
            <a:endParaRPr lang="en-US" altLang="ja-JP" sz="2800" dirty="0">
              <a:solidFill>
                <a:srgbClr val="4224F8"/>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cxnSp>
        <p:nvCxnSpPr>
          <p:cNvPr id="3" name="直線コネクタ 2">
            <a:extLst>
              <a:ext uri="{FF2B5EF4-FFF2-40B4-BE49-F238E27FC236}">
                <a16:creationId xmlns:a16="http://schemas.microsoft.com/office/drawing/2014/main" id="{016EF670-E142-9450-F6B2-8AF2191B99EE}"/>
              </a:ext>
            </a:extLst>
          </p:cNvPr>
          <p:cNvCxnSpPr>
            <a:cxnSpLocks/>
          </p:cNvCxnSpPr>
          <p:nvPr/>
        </p:nvCxnSpPr>
        <p:spPr>
          <a:xfrm flipV="1">
            <a:off x="247368" y="762100"/>
            <a:ext cx="2164392" cy="6482"/>
          </a:xfrm>
          <a:prstGeom prst="line">
            <a:avLst/>
          </a:prstGeom>
          <a:ln w="44450">
            <a:solidFill>
              <a:srgbClr val="FF5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845531"/>
      </p:ext>
    </p:extLst>
  </p:cSld>
  <p:clrMapOvr>
    <a:masterClrMapping/>
  </p:clrMapOvr>
  <mc:AlternateContent xmlns:mc="http://schemas.openxmlformats.org/markup-compatibility/2006" xmlns:p14="http://schemas.microsoft.com/office/powerpoint/2010/main">
    <mc:Choice Requires="p14">
      <p:transition spd="slow" p14:dur="2000" advTm="17358"/>
    </mc:Choice>
    <mc:Fallback xmlns="">
      <p:transition spd="slow" advTm="173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10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par>
                          <p:cTn id="11" fill="hold">
                            <p:stCondLst>
                              <p:cond delay="1500"/>
                            </p:stCondLst>
                            <p:childTnLst>
                              <p:par>
                                <p:cTn id="12" presetID="1" presetClass="entr" presetSubtype="0" fill="hold" grpId="0" nodeType="afterEffect">
                                  <p:stCondLst>
                                    <p:cond delay="1500"/>
                                  </p:stCondLst>
                                  <p:childTnLst>
                                    <p:set>
                                      <p:cBhvr>
                                        <p:cTn id="13" dur="1" fill="hold">
                                          <p:stCondLst>
                                            <p:cond delay="0"/>
                                          </p:stCondLst>
                                        </p:cTn>
                                        <p:tgtEl>
                                          <p:spTgt spid="7"/>
                                        </p:tgtEl>
                                        <p:attrNameLst>
                                          <p:attrName>style.visibility</p:attrName>
                                        </p:attrNameLst>
                                      </p:cBhvr>
                                      <p:to>
                                        <p:strVal val="visible"/>
                                      </p:to>
                                    </p:set>
                                  </p:childTnLst>
                                </p:cTn>
                              </p:par>
                              <p:par>
                                <p:cTn id="14" presetID="10" presetClass="entr" presetSubtype="0" fill="hold" nodeType="withEffect">
                                  <p:stCondLst>
                                    <p:cond delay="15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42875E7D-1ABC-1B9F-B278-A1CDAF7E4B09}"/>
              </a:ext>
            </a:extLst>
          </p:cNvPr>
          <p:cNvSpPr>
            <a:spLocks noGrp="1"/>
          </p:cNvSpPr>
          <p:nvPr>
            <p:ph type="sldNum" sz="quarter" idx="12"/>
          </p:nvPr>
        </p:nvSpPr>
        <p:spPr>
          <a:xfrm>
            <a:off x="7117986" y="6576072"/>
            <a:ext cx="2133600" cy="365125"/>
          </a:xfrm>
        </p:spPr>
        <p:txBody>
          <a:bodyPr/>
          <a:lstStyle/>
          <a:p>
            <a:fld id="{A28D1494-D2DE-467F-9956-DBFBACA736A0}" type="slidenum">
              <a:rPr kumimoji="1" lang="ja-JP" altLang="en-US" smtClean="0"/>
              <a:pPr/>
              <a:t>26</a:t>
            </a:fld>
            <a:endParaRPr kumimoji="1" lang="ja-JP" altLang="en-US"/>
          </a:p>
        </p:txBody>
      </p:sp>
      <p:sp>
        <p:nvSpPr>
          <p:cNvPr id="16" name="正方形/長方形 15">
            <a:extLst>
              <a:ext uri="{FF2B5EF4-FFF2-40B4-BE49-F238E27FC236}">
                <a16:creationId xmlns:a16="http://schemas.microsoft.com/office/drawing/2014/main" id="{8839FA7B-DE03-35E6-5BB5-F58BB268DDB3}"/>
              </a:ext>
            </a:extLst>
          </p:cNvPr>
          <p:cNvSpPr/>
          <p:nvPr/>
        </p:nvSpPr>
        <p:spPr>
          <a:xfrm>
            <a:off x="6767736" y="452886"/>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rgbClr val="0000FF"/>
                </a:solidFill>
              </a:rPr>
              <a:t>川内商工との連携</a:t>
            </a:r>
          </a:p>
        </p:txBody>
      </p:sp>
      <p:sp>
        <p:nvSpPr>
          <p:cNvPr id="17" name="正方形/長方形 16">
            <a:extLst>
              <a:ext uri="{FF2B5EF4-FFF2-40B4-BE49-F238E27FC236}">
                <a16:creationId xmlns:a16="http://schemas.microsoft.com/office/drawing/2014/main" id="{B1ECBB96-AF60-25EE-53D6-C06B3F6AA1DE}"/>
              </a:ext>
            </a:extLst>
          </p:cNvPr>
          <p:cNvSpPr/>
          <p:nvPr/>
        </p:nvSpPr>
        <p:spPr>
          <a:xfrm>
            <a:off x="6889428" y="1180096"/>
            <a:ext cx="2132880"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u="sng" dirty="0">
                <a:solidFill>
                  <a:schemeClr val="accent3">
                    <a:lumMod val="50000"/>
                  </a:schemeClr>
                </a:solidFill>
              </a:rPr>
              <a:t>竹プランター作成</a:t>
            </a:r>
          </a:p>
        </p:txBody>
      </p:sp>
      <p:sp>
        <p:nvSpPr>
          <p:cNvPr id="6" name="正方形/長方形 5">
            <a:extLst>
              <a:ext uri="{FF2B5EF4-FFF2-40B4-BE49-F238E27FC236}">
                <a16:creationId xmlns:a16="http://schemas.microsoft.com/office/drawing/2014/main" id="{FAFDE0CA-0737-2642-4327-12AF71756E8A}"/>
              </a:ext>
            </a:extLst>
          </p:cNvPr>
          <p:cNvSpPr/>
          <p:nvPr/>
        </p:nvSpPr>
        <p:spPr>
          <a:xfrm>
            <a:off x="179512" y="504015"/>
            <a:ext cx="3240709"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rgbClr val="C00000"/>
                </a:solidFill>
              </a:rPr>
              <a:t>≪竹バイオマス部会≫</a:t>
            </a:r>
          </a:p>
        </p:txBody>
      </p:sp>
      <p:pic>
        <p:nvPicPr>
          <p:cNvPr id="4" name="図 3" descr="草の上に置かれている花&#10;&#10;AI 生成コンテンツは誤りを含む可能性があります。">
            <a:extLst>
              <a:ext uri="{FF2B5EF4-FFF2-40B4-BE49-F238E27FC236}">
                <a16:creationId xmlns:a16="http://schemas.microsoft.com/office/drawing/2014/main" id="{49E4017F-D9F4-CC02-5C5C-62ECF287B4D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3250492" y="3327329"/>
            <a:ext cx="2643016" cy="1982262"/>
          </a:xfrm>
          <a:prstGeom prst="ellipse">
            <a:avLst/>
          </a:prstGeom>
        </p:spPr>
      </p:pic>
      <p:pic>
        <p:nvPicPr>
          <p:cNvPr id="8" name="図 7" descr="家の前に立っている人たち&#10;&#10;AI 生成コンテンツは誤りを含む可能性があります。">
            <a:extLst>
              <a:ext uri="{FF2B5EF4-FFF2-40B4-BE49-F238E27FC236}">
                <a16:creationId xmlns:a16="http://schemas.microsoft.com/office/drawing/2014/main" id="{612E7FC5-81B8-91D7-41C7-2A1DCD80C6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7156" y="3639100"/>
            <a:ext cx="3295161" cy="24713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図 10" descr="人, 食品, テーブル, グループ が含まれている画像&#10;&#10;AI 生成コンテンツは誤りを含む可能性があります。">
            <a:extLst>
              <a:ext uri="{FF2B5EF4-FFF2-40B4-BE49-F238E27FC236}">
                <a16:creationId xmlns:a16="http://schemas.microsoft.com/office/drawing/2014/main" id="{CA863CEB-BC13-AC07-B1D6-707E457F50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9685" y="267139"/>
            <a:ext cx="3295161" cy="2471371"/>
          </a:xfrm>
          <a:prstGeom prst="rect">
            <a:avLst/>
          </a:prstGeom>
          <a:ln>
            <a:noFill/>
          </a:ln>
          <a:effectLst>
            <a:softEdge rad="112500"/>
          </a:effectLst>
        </p:spPr>
      </p:pic>
      <p:pic>
        <p:nvPicPr>
          <p:cNvPr id="19" name="図 18" descr="人, 屋外, 男, 座る が含まれている画像&#10;&#10;AI 生成コンテンツは誤りを含む可能性があります。">
            <a:extLst>
              <a:ext uri="{FF2B5EF4-FFF2-40B4-BE49-F238E27FC236}">
                <a16:creationId xmlns:a16="http://schemas.microsoft.com/office/drawing/2014/main" id="{74B40887-D13B-F44F-E7E1-B99CF69EE8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6413" y="1301377"/>
            <a:ext cx="2843808" cy="213285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1" name="図 20" descr="人, テーブル, 屋内, 座る が含まれている画像&#10;&#10;AI 生成コンテンツは誤りを含む可能性があります。">
            <a:extLst>
              <a:ext uri="{FF2B5EF4-FFF2-40B4-BE49-F238E27FC236}">
                <a16:creationId xmlns:a16="http://schemas.microsoft.com/office/drawing/2014/main" id="{4BDDF707-E23D-B171-2724-9998CC6AA7D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126" y="3903016"/>
            <a:ext cx="3233647" cy="242523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768850526"/>
      </p:ext>
    </p:extLst>
  </p:cSld>
  <p:clrMapOvr>
    <a:masterClrMapping/>
  </p:clrMapOvr>
  <mc:AlternateContent xmlns:mc="http://schemas.openxmlformats.org/markup-compatibility/2006" xmlns:p14="http://schemas.microsoft.com/office/powerpoint/2010/main">
    <mc:Choice Requires="p14">
      <p:transition spd="slow" p14:dur="2000" advTm="15000"/>
    </mc:Choice>
    <mc:Fallback xmlns="">
      <p:transition spd="slow" advTm="1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110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1100"/>
                                  </p:stCondLst>
                                  <p:childTnLst>
                                    <p:set>
                                      <p:cBhvr>
                                        <p:cTn id="10" dur="1" fill="hold">
                                          <p:stCondLst>
                                            <p:cond delay="0"/>
                                          </p:stCondLst>
                                        </p:cTn>
                                        <p:tgtEl>
                                          <p:spTgt spid="17"/>
                                        </p:tgtEl>
                                        <p:attrNameLst>
                                          <p:attrName>style.visibility</p:attrName>
                                        </p:attrNameLst>
                                      </p:cBhvr>
                                      <p:to>
                                        <p:strVal val="visible"/>
                                      </p:to>
                                    </p:set>
                                  </p:childTnLst>
                                </p:cTn>
                              </p:par>
                              <p:par>
                                <p:cTn id="11" presetID="10" presetClass="entr" presetSubtype="0" fill="hold" nodeType="withEffect">
                                  <p:stCondLst>
                                    <p:cond delay="11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nodeType="withEffect">
                                  <p:stCondLst>
                                    <p:cond delay="110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110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500"/>
                                        <p:tgtEl>
                                          <p:spTgt spid="21"/>
                                        </p:tgtEl>
                                      </p:cBhvr>
                                    </p:animEffect>
                                  </p:childTnLst>
                                </p:cTn>
                              </p:par>
                              <p:par>
                                <p:cTn id="20" presetID="10" presetClass="entr" presetSubtype="0" fill="hold" nodeType="withEffect">
                                  <p:stCondLst>
                                    <p:cond delay="11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11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A8C4567-D83C-CA9C-3C72-94969EBCB110}"/>
              </a:ext>
            </a:extLst>
          </p:cNvPr>
          <p:cNvSpPr>
            <a:spLocks noGrp="1"/>
          </p:cNvSpPr>
          <p:nvPr>
            <p:ph type="sldNum" sz="quarter" idx="12"/>
          </p:nvPr>
        </p:nvSpPr>
        <p:spPr/>
        <p:txBody>
          <a:bodyPr/>
          <a:lstStyle/>
          <a:p>
            <a:fld id="{A28D1494-D2DE-467F-9956-DBFBACA736A0}" type="slidenum">
              <a:rPr kumimoji="1" lang="ja-JP" altLang="en-US" smtClean="0"/>
              <a:pPr/>
              <a:t>27</a:t>
            </a:fld>
            <a:endParaRPr kumimoji="1" lang="ja-JP" altLang="en-US"/>
          </a:p>
        </p:txBody>
      </p:sp>
      <p:pic>
        <p:nvPicPr>
          <p:cNvPr id="1026" name="Picture 2">
            <a:extLst>
              <a:ext uri="{FF2B5EF4-FFF2-40B4-BE49-F238E27FC236}">
                <a16:creationId xmlns:a16="http://schemas.microsoft.com/office/drawing/2014/main" id="{916AB310-1629-3E52-AF6D-DBABC453A16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46" b="13664"/>
          <a:stretch/>
        </p:blipFill>
        <p:spPr bwMode="auto">
          <a:xfrm>
            <a:off x="4572000" y="569415"/>
            <a:ext cx="4184059" cy="26059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8" name="正方形/長方形 7">
            <a:extLst>
              <a:ext uri="{FF2B5EF4-FFF2-40B4-BE49-F238E27FC236}">
                <a16:creationId xmlns:a16="http://schemas.microsoft.com/office/drawing/2014/main" id="{581006E1-67F0-D7B1-0483-9D160DEF8323}"/>
              </a:ext>
            </a:extLst>
          </p:cNvPr>
          <p:cNvSpPr/>
          <p:nvPr/>
        </p:nvSpPr>
        <p:spPr>
          <a:xfrm>
            <a:off x="323528" y="1124744"/>
            <a:ext cx="2520280"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rgbClr val="4224F8"/>
                </a:solidFill>
              </a:rPr>
              <a:t>広報紙　企業取材</a:t>
            </a:r>
          </a:p>
        </p:txBody>
      </p:sp>
      <p:sp>
        <p:nvSpPr>
          <p:cNvPr id="5" name="正方形/長方形 4">
            <a:extLst>
              <a:ext uri="{FF2B5EF4-FFF2-40B4-BE49-F238E27FC236}">
                <a16:creationId xmlns:a16="http://schemas.microsoft.com/office/drawing/2014/main" id="{A0E50454-E5E0-B5FF-984E-86B888E022E6}"/>
              </a:ext>
            </a:extLst>
          </p:cNvPr>
          <p:cNvSpPr/>
          <p:nvPr/>
        </p:nvSpPr>
        <p:spPr>
          <a:xfrm>
            <a:off x="29641" y="476672"/>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rgbClr val="C00000"/>
                </a:solidFill>
              </a:rPr>
              <a:t>≪広報部会≫</a:t>
            </a:r>
          </a:p>
        </p:txBody>
      </p:sp>
      <p:pic>
        <p:nvPicPr>
          <p:cNvPr id="4" name="図 3">
            <a:extLst>
              <a:ext uri="{FF2B5EF4-FFF2-40B4-BE49-F238E27FC236}">
                <a16:creationId xmlns:a16="http://schemas.microsoft.com/office/drawing/2014/main" id="{8F13FFAD-B87A-E487-0EA0-E6820F7CCD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022117"/>
            <a:ext cx="4427984" cy="33209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図 6">
            <a:extLst>
              <a:ext uri="{FF2B5EF4-FFF2-40B4-BE49-F238E27FC236}">
                <a16:creationId xmlns:a16="http://schemas.microsoft.com/office/drawing/2014/main" id="{ED07FFF1-F623-9059-4F59-8CDA53E5D7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16218" y="3631338"/>
            <a:ext cx="3988363" cy="2657247"/>
          </a:xfrm>
          <a:prstGeom prst="ellipse">
            <a:avLst/>
          </a:prstGeom>
          <a:ln>
            <a:noFill/>
          </a:ln>
          <a:effectLst>
            <a:softEdge rad="112500"/>
          </a:effectLst>
        </p:spPr>
      </p:pic>
    </p:spTree>
    <p:extLst>
      <p:ext uri="{BB962C8B-B14F-4D97-AF65-F5344CB8AC3E}">
        <p14:creationId xmlns:p14="http://schemas.microsoft.com/office/powerpoint/2010/main" val="1758545660"/>
      </p:ext>
    </p:extLst>
  </p:cSld>
  <p:clrMapOvr>
    <a:masterClrMapping/>
  </p:clrMapOvr>
  <mc:AlternateContent xmlns:mc="http://schemas.openxmlformats.org/markup-compatibility/2006" xmlns:p14="http://schemas.microsoft.com/office/powerpoint/2010/main">
    <mc:Choice Requires="p14">
      <p:transition spd="slow" p14:dur="2000" advTm="14061"/>
    </mc:Choice>
    <mc:Fallback xmlns="">
      <p:transition spd="slow" advTm="14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0" presetClass="entr" presetSubtype="0" fill="hold" nodeType="withEffect">
                                  <p:stCondLst>
                                    <p:cond delay="900"/>
                                  </p:stCondLst>
                                  <p:childTnLst>
                                    <p:set>
                                      <p:cBhvr>
                                        <p:cTn id="8" dur="1" fill="hold">
                                          <p:stCondLst>
                                            <p:cond delay="0"/>
                                          </p:stCondLst>
                                        </p:cTn>
                                        <p:tgtEl>
                                          <p:spTgt spid="1026"/>
                                        </p:tgtEl>
                                        <p:attrNameLst>
                                          <p:attrName>style.visibility</p:attrName>
                                        </p:attrNameLst>
                                      </p:cBhvr>
                                      <p:to>
                                        <p:strVal val="visible"/>
                                      </p:to>
                                    </p:set>
                                    <p:animEffect transition="in" filter="fade">
                                      <p:cBhvr>
                                        <p:cTn id="9" dur="600"/>
                                        <p:tgtEl>
                                          <p:spTgt spid="1026"/>
                                        </p:tgtEl>
                                      </p:cBhvr>
                                    </p:animEffect>
                                  </p:childTnLst>
                                </p:cTn>
                              </p:par>
                              <p:par>
                                <p:cTn id="10" presetID="10" presetClass="entr" presetSubtype="0" fill="hold" nodeType="withEffect">
                                  <p:stCondLst>
                                    <p:cond delay="9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9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 presetClass="entr" presetSubtype="0" fill="hold" grpId="0" nodeType="withEffect">
                                  <p:stCondLst>
                                    <p:cond delay="90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63D1AAFD-50B4-F50F-ABFB-311C561A0D70}"/>
              </a:ext>
            </a:extLst>
          </p:cNvPr>
          <p:cNvSpPr>
            <a:spLocks noGrp="1"/>
          </p:cNvSpPr>
          <p:nvPr>
            <p:ph type="sldNum" sz="quarter" idx="12"/>
          </p:nvPr>
        </p:nvSpPr>
        <p:spPr/>
        <p:txBody>
          <a:bodyPr/>
          <a:lstStyle/>
          <a:p>
            <a:fld id="{A28D1494-D2DE-467F-9956-DBFBACA736A0}" type="slidenum">
              <a:rPr kumimoji="1" lang="ja-JP" altLang="en-US" smtClean="0"/>
              <a:pPr/>
              <a:t>28</a:t>
            </a:fld>
            <a:endParaRPr kumimoji="1" lang="ja-JP" altLang="en-US"/>
          </a:p>
        </p:txBody>
      </p:sp>
      <p:pic>
        <p:nvPicPr>
          <p:cNvPr id="6" name="図 5" descr="建物, 金属, 電車, タワー が含まれている画像&#10;&#10;自動的に生成された説明">
            <a:extLst>
              <a:ext uri="{FF2B5EF4-FFF2-40B4-BE49-F238E27FC236}">
                <a16:creationId xmlns:a16="http://schemas.microsoft.com/office/drawing/2014/main" id="{1E77004B-502F-706C-FF1A-B1253996C3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5017412" y="2647368"/>
            <a:ext cx="4211762" cy="3158821"/>
          </a:xfrm>
          <a:prstGeom prst="ellipse">
            <a:avLst/>
          </a:prstGeom>
        </p:spPr>
      </p:pic>
      <p:sp>
        <p:nvSpPr>
          <p:cNvPr id="9" name="正方形/長方形 8">
            <a:extLst>
              <a:ext uri="{FF2B5EF4-FFF2-40B4-BE49-F238E27FC236}">
                <a16:creationId xmlns:a16="http://schemas.microsoft.com/office/drawing/2014/main" id="{757786DC-C66D-29B1-DDBB-8D70ECEBE962}"/>
              </a:ext>
            </a:extLst>
          </p:cNvPr>
          <p:cNvSpPr/>
          <p:nvPr/>
        </p:nvSpPr>
        <p:spPr>
          <a:xfrm>
            <a:off x="683568" y="599360"/>
            <a:ext cx="2808312"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u="sng" dirty="0">
                <a:solidFill>
                  <a:srgbClr val="0000FF"/>
                </a:solidFill>
              </a:rPr>
              <a:t>現場改善研修会の開催</a:t>
            </a:r>
            <a:endParaRPr kumimoji="1" lang="ja-JP" altLang="en-US" u="sng" dirty="0">
              <a:solidFill>
                <a:srgbClr val="0000FF"/>
              </a:solidFill>
            </a:endParaRPr>
          </a:p>
        </p:txBody>
      </p:sp>
      <p:sp>
        <p:nvSpPr>
          <p:cNvPr id="10" name="正方形/長方形 9">
            <a:extLst>
              <a:ext uri="{FF2B5EF4-FFF2-40B4-BE49-F238E27FC236}">
                <a16:creationId xmlns:a16="http://schemas.microsoft.com/office/drawing/2014/main" id="{6BF2FE9D-8F16-3579-736D-3BC63407D644}"/>
              </a:ext>
            </a:extLst>
          </p:cNvPr>
          <p:cNvSpPr/>
          <p:nvPr/>
        </p:nvSpPr>
        <p:spPr>
          <a:xfrm>
            <a:off x="5270684" y="1432485"/>
            <a:ext cx="4162069"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u="sng" dirty="0">
                <a:solidFill>
                  <a:srgbClr val="0000FF"/>
                </a:solidFill>
              </a:rPr>
              <a:t>川内川あらし気象観測機</a:t>
            </a:r>
          </a:p>
        </p:txBody>
      </p:sp>
      <p:sp>
        <p:nvSpPr>
          <p:cNvPr id="3" name="正方形/長方形 2">
            <a:extLst>
              <a:ext uri="{FF2B5EF4-FFF2-40B4-BE49-F238E27FC236}">
                <a16:creationId xmlns:a16="http://schemas.microsoft.com/office/drawing/2014/main" id="{FCB9358B-26B2-2F39-F354-F763269D6CEA}"/>
              </a:ext>
            </a:extLst>
          </p:cNvPr>
          <p:cNvSpPr/>
          <p:nvPr/>
        </p:nvSpPr>
        <p:spPr>
          <a:xfrm>
            <a:off x="166799" y="189480"/>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rgbClr val="C00000"/>
                </a:solidFill>
              </a:rPr>
              <a:t>≪現場改善部会≫</a:t>
            </a:r>
          </a:p>
        </p:txBody>
      </p:sp>
      <p:sp>
        <p:nvSpPr>
          <p:cNvPr id="5" name="正方形/長方形 4">
            <a:extLst>
              <a:ext uri="{FF2B5EF4-FFF2-40B4-BE49-F238E27FC236}">
                <a16:creationId xmlns:a16="http://schemas.microsoft.com/office/drawing/2014/main" id="{E5A5DA17-F886-628A-5E1E-5E22D504D7FB}"/>
              </a:ext>
            </a:extLst>
          </p:cNvPr>
          <p:cNvSpPr/>
          <p:nvPr/>
        </p:nvSpPr>
        <p:spPr>
          <a:xfrm>
            <a:off x="5508104" y="980728"/>
            <a:ext cx="2376264"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rgbClr val="C00000"/>
                </a:solidFill>
              </a:rPr>
              <a:t>≪ＩＣＴ導入部会≫</a:t>
            </a:r>
          </a:p>
        </p:txBody>
      </p:sp>
      <p:pic>
        <p:nvPicPr>
          <p:cNvPr id="12" name="図 11" descr="人, 屋内, 立つ, 男 が含まれている画像&#10;&#10;AI 生成コンテンツは誤りを含む可能性があります。">
            <a:extLst>
              <a:ext uri="{FF2B5EF4-FFF2-40B4-BE49-F238E27FC236}">
                <a16:creationId xmlns:a16="http://schemas.microsoft.com/office/drawing/2014/main" id="{8630038D-B4DD-B3FC-7370-4EEA8F39DDF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9065" y="1105067"/>
            <a:ext cx="3564394" cy="26732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図 13" descr="建物, 人, 屋内, 軍用車両 が含まれている画像&#10;&#10;AI 生成コンテンツは誤りを含む可能性があります。">
            <a:extLst>
              <a:ext uri="{FF2B5EF4-FFF2-40B4-BE49-F238E27FC236}">
                <a16:creationId xmlns:a16="http://schemas.microsoft.com/office/drawing/2014/main" id="{15821850-EB4D-6C05-8CF3-98B745A7298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75656" y="3921229"/>
            <a:ext cx="3663054" cy="27472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97780759"/>
      </p:ext>
    </p:extLst>
  </p:cSld>
  <p:clrMapOvr>
    <a:masterClrMapping/>
  </p:clrMapOvr>
  <mc:AlternateContent xmlns:mc="http://schemas.openxmlformats.org/markup-compatibility/2006" xmlns:p14="http://schemas.microsoft.com/office/powerpoint/2010/main">
    <mc:Choice Requires="p14">
      <p:transition spd="slow" p14:dur="2000" advTm="14421"/>
    </mc:Choice>
    <mc:Fallback xmlns="">
      <p:transition spd="slow" advTm="14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1000"/>
                                  </p:stCondLst>
                                  <p:childTnLst>
                                    <p:set>
                                      <p:cBhvr>
                                        <p:cTn id="10" dur="1" fill="hold">
                                          <p:stCondLst>
                                            <p:cond delay="0"/>
                                          </p:stCondLst>
                                        </p:cTn>
                                        <p:tgtEl>
                                          <p:spTgt spid="9"/>
                                        </p:tgtEl>
                                        <p:attrNameLst>
                                          <p:attrName>style.visibility</p:attrName>
                                        </p:attrNameLst>
                                      </p:cBhvr>
                                      <p:to>
                                        <p:strVal val="visible"/>
                                      </p:to>
                                    </p:set>
                                  </p:childTnLst>
                                </p:cTn>
                              </p:par>
                              <p:par>
                                <p:cTn id="11" presetID="10" presetClass="entr" presetSubtype="0"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1000"/>
                                  </p:stCondLst>
                                  <p:childTnLst>
                                    <p:set>
                                      <p:cBhvr>
                                        <p:cTn id="15" dur="1" fill="hold">
                                          <p:stCondLst>
                                            <p:cond delay="0"/>
                                          </p:stCondLst>
                                        </p:cTn>
                                        <p:tgtEl>
                                          <p:spTgt spid="10">
                                            <p:txEl>
                                              <p:pRg st="0" end="0"/>
                                            </p:txEl>
                                          </p:spTgt>
                                        </p:tgtEl>
                                        <p:attrNameLst>
                                          <p:attrName>style.visibility</p:attrName>
                                        </p:attrNameLst>
                                      </p:cBhvr>
                                      <p:to>
                                        <p:strVal val="visible"/>
                                      </p:to>
                                    </p:set>
                                    <p:animEffect transition="in" filter="fade">
                                      <p:cBhvr>
                                        <p:cTn id="16" dur="500"/>
                                        <p:tgtEl>
                                          <p:spTgt spid="10">
                                            <p:txEl>
                                              <p:pRg st="0" end="0"/>
                                            </p:txEl>
                                          </p:spTgt>
                                        </p:tgtEl>
                                      </p:cBhvr>
                                    </p:animEffect>
                                  </p:childTnLst>
                                </p:cTn>
                              </p:par>
                              <p:par>
                                <p:cTn id="17" presetID="10" presetClass="entr" presetSubtype="0" fill="hold" nodeType="withEffect">
                                  <p:stCondLst>
                                    <p:cond delay="10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10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B91D049-2B0A-7C42-D251-5F91D8DB0B50}"/>
              </a:ext>
            </a:extLst>
          </p:cNvPr>
          <p:cNvSpPr>
            <a:spLocks noGrp="1"/>
          </p:cNvSpPr>
          <p:nvPr>
            <p:ph type="sldNum" sz="quarter" idx="12"/>
          </p:nvPr>
        </p:nvSpPr>
        <p:spPr/>
        <p:txBody>
          <a:bodyPr/>
          <a:lstStyle/>
          <a:p>
            <a:fld id="{A28D1494-D2DE-467F-9956-DBFBACA736A0}" type="slidenum">
              <a:rPr kumimoji="1" lang="ja-JP" altLang="en-US" smtClean="0"/>
              <a:pPr/>
              <a:t>29</a:t>
            </a:fld>
            <a:endParaRPr kumimoji="1" lang="ja-JP" altLang="en-US"/>
          </a:p>
        </p:txBody>
      </p:sp>
      <p:pic>
        <p:nvPicPr>
          <p:cNvPr id="4" name="図 3" descr="人, 座る, テーブル, 民衆 が含まれている画像&#10;&#10;自動的に生成された説明">
            <a:extLst>
              <a:ext uri="{FF2B5EF4-FFF2-40B4-BE49-F238E27FC236}">
                <a16:creationId xmlns:a16="http://schemas.microsoft.com/office/drawing/2014/main" id="{4382C504-02B8-6941-D582-8BB006804F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5240" y="279473"/>
            <a:ext cx="3527297" cy="26454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図 4" descr="草, 屋外, 人, 男 が含まれている画像&#10;&#10;自動的に生成された説明">
            <a:extLst>
              <a:ext uri="{FF2B5EF4-FFF2-40B4-BE49-F238E27FC236}">
                <a16:creationId xmlns:a16="http://schemas.microsoft.com/office/drawing/2014/main" id="{9853F8E4-625C-CB13-34B7-6B265C7471E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131354"/>
            <a:ext cx="4173979" cy="317105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6" name="図 5" descr="人, 屋内, テーブル, 座る が含まれている画像&#10;&#10;自動的に生成された説明">
            <a:extLst>
              <a:ext uri="{FF2B5EF4-FFF2-40B4-BE49-F238E27FC236}">
                <a16:creationId xmlns:a16="http://schemas.microsoft.com/office/drawing/2014/main" id="{612CEDB2-EBB4-786C-E3FD-3B5DBCCBA275}"/>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0953" y="3497382"/>
            <a:ext cx="4109042" cy="31116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図 7" descr="机の上のノートパソコンを見ている人たち&#10;&#10;低い精度で自動的に生成された説明">
            <a:extLst>
              <a:ext uri="{FF2B5EF4-FFF2-40B4-BE49-F238E27FC236}">
                <a16:creationId xmlns:a16="http://schemas.microsoft.com/office/drawing/2014/main" id="{2D6EB2E9-249F-2C86-E356-B340E85622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4756" y="3861048"/>
            <a:ext cx="3772191" cy="28291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正方形/長方形 8">
            <a:extLst>
              <a:ext uri="{FF2B5EF4-FFF2-40B4-BE49-F238E27FC236}">
                <a16:creationId xmlns:a16="http://schemas.microsoft.com/office/drawing/2014/main" id="{70B34E52-9786-4946-0135-60B697BF3B29}"/>
              </a:ext>
            </a:extLst>
          </p:cNvPr>
          <p:cNvSpPr/>
          <p:nvPr/>
        </p:nvSpPr>
        <p:spPr>
          <a:xfrm>
            <a:off x="229407" y="3337829"/>
            <a:ext cx="4297539"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u="sng" dirty="0">
                <a:solidFill>
                  <a:srgbClr val="0000FF"/>
                </a:solidFill>
              </a:rPr>
              <a:t>薩摩川内市少年少女発明クラブ</a:t>
            </a:r>
          </a:p>
        </p:txBody>
      </p:sp>
      <p:sp>
        <p:nvSpPr>
          <p:cNvPr id="3" name="正方形/長方形 2">
            <a:extLst>
              <a:ext uri="{FF2B5EF4-FFF2-40B4-BE49-F238E27FC236}">
                <a16:creationId xmlns:a16="http://schemas.microsoft.com/office/drawing/2014/main" id="{3F097DA6-56C9-03AC-B59F-3A5A76673218}"/>
              </a:ext>
            </a:extLst>
          </p:cNvPr>
          <p:cNvSpPr/>
          <p:nvPr/>
        </p:nvSpPr>
        <p:spPr>
          <a:xfrm>
            <a:off x="395535" y="2963713"/>
            <a:ext cx="4131411" cy="5232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rgbClr val="C00000"/>
                </a:solidFill>
              </a:rPr>
              <a:t>≪ものづくりアカデミー推進部会≫</a:t>
            </a:r>
          </a:p>
        </p:txBody>
      </p:sp>
    </p:spTree>
    <p:extLst>
      <p:ext uri="{BB962C8B-B14F-4D97-AF65-F5344CB8AC3E}">
        <p14:creationId xmlns:p14="http://schemas.microsoft.com/office/powerpoint/2010/main" val="1361877779"/>
      </p:ext>
    </p:extLst>
  </p:cSld>
  <p:clrMapOvr>
    <a:masterClrMapping/>
  </p:clrMapOvr>
  <mc:AlternateContent xmlns:mc="http://schemas.openxmlformats.org/markup-compatibility/2006" xmlns:p14="http://schemas.microsoft.com/office/powerpoint/2010/main">
    <mc:Choice Requires="p14">
      <p:transition spd="slow" p14:dur="2000" advTm="14748"/>
    </mc:Choice>
    <mc:Fallback xmlns="">
      <p:transition spd="slow" advTm="14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9"/>
                                        </p:tgtEl>
                                        <p:attrNameLst>
                                          <p:attrName>style.visibility</p:attrName>
                                        </p:attrNameLst>
                                      </p:cBhvr>
                                      <p:to>
                                        <p:strVal val="visible"/>
                                      </p:to>
                                    </p:set>
                                  </p:childTnLst>
                                </p:cTn>
                              </p:par>
                              <p:par>
                                <p:cTn id="10" presetID="10" presetClass="entr" presetSubtype="0" fill="hold"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1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10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10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D9A25A31-56AC-8B28-09B4-8959EE458342}"/>
              </a:ext>
            </a:extLst>
          </p:cNvPr>
          <p:cNvSpPr/>
          <p:nvPr/>
        </p:nvSpPr>
        <p:spPr>
          <a:xfrm>
            <a:off x="0" y="0"/>
            <a:ext cx="9144000" cy="695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rgbClr val="C00000"/>
              </a:solidFill>
            </a:endParaRPr>
          </a:p>
        </p:txBody>
      </p:sp>
      <p:sp>
        <p:nvSpPr>
          <p:cNvPr id="4" name="スライド番号プレースホルダー 3">
            <a:extLst>
              <a:ext uri="{FF2B5EF4-FFF2-40B4-BE49-F238E27FC236}">
                <a16:creationId xmlns:a16="http://schemas.microsoft.com/office/drawing/2014/main" id="{819B8A11-4835-878A-C943-67674ECE4663}"/>
              </a:ext>
            </a:extLst>
          </p:cNvPr>
          <p:cNvSpPr>
            <a:spLocks noGrp="1"/>
          </p:cNvSpPr>
          <p:nvPr>
            <p:ph type="sldNum" sz="quarter" idx="12"/>
          </p:nvPr>
        </p:nvSpPr>
        <p:spPr/>
        <p:txBody>
          <a:bodyPr/>
          <a:lstStyle/>
          <a:p>
            <a:fld id="{A28D1494-D2DE-467F-9956-DBFBACA736A0}" type="slidenum">
              <a:rPr lang="ja-JP" altLang="en-US" smtClean="0"/>
              <a:pPr/>
              <a:t>30</a:t>
            </a:fld>
            <a:endParaRPr lang="ja-JP" altLang="en-US" dirty="0"/>
          </a:p>
        </p:txBody>
      </p:sp>
      <p:sp>
        <p:nvSpPr>
          <p:cNvPr id="5" name="テキスト ボックス 4">
            <a:extLst>
              <a:ext uri="{FF2B5EF4-FFF2-40B4-BE49-F238E27FC236}">
                <a16:creationId xmlns:a16="http://schemas.microsoft.com/office/drawing/2014/main" id="{A58C5486-41E8-9C06-6714-97CBE46148D4}"/>
              </a:ext>
            </a:extLst>
          </p:cNvPr>
          <p:cNvSpPr txBox="1"/>
          <p:nvPr/>
        </p:nvSpPr>
        <p:spPr>
          <a:xfrm>
            <a:off x="323528" y="260648"/>
            <a:ext cx="7128792" cy="584775"/>
          </a:xfrm>
          <a:prstGeom prst="rect">
            <a:avLst/>
          </a:prstGeom>
          <a:noFill/>
        </p:spPr>
        <p:txBody>
          <a:bodyPr wrap="square" rtlCol="0">
            <a:spAutoFit/>
          </a:bodyPr>
          <a:lstStyle/>
          <a:p>
            <a:r>
              <a:rPr lang="en-US" altLang="ja-JP"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rPr>
              <a:t>Ⅳ</a:t>
            </a:r>
            <a:r>
              <a:rPr lang="ja-JP" altLang="en-US"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rPr>
              <a:t>．外国人技能実習生共同受入事業</a:t>
            </a:r>
            <a:endParaRPr lang="en-US" altLang="ja-JP" sz="3200" dirty="0">
              <a:solidFill>
                <a:srgbClr val="0703BD"/>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C04F010B-51C4-71FB-3827-28147C43353E}"/>
              </a:ext>
            </a:extLst>
          </p:cNvPr>
          <p:cNvSpPr txBox="1"/>
          <p:nvPr/>
        </p:nvSpPr>
        <p:spPr>
          <a:xfrm>
            <a:off x="419058" y="1859124"/>
            <a:ext cx="8724942" cy="3139321"/>
          </a:xfrm>
          <a:prstGeom prst="rect">
            <a:avLst/>
          </a:prstGeom>
          <a:noFill/>
        </p:spPr>
        <p:txBody>
          <a:bodyPr wrap="square">
            <a:spAutoFit/>
          </a:bodyPr>
          <a:lstStyle/>
          <a:p>
            <a:r>
              <a:rPr lang="ja-JP" altLang="en-US" sz="1800" b="0" i="0" u="none" strike="noStrike" dirty="0">
                <a:solidFill>
                  <a:srgbClr val="000000"/>
                </a:solidFill>
                <a:effectLst/>
                <a:latin typeface="ＭＳ Ｐゴシック" panose="020B0600070205080204" pitchFamily="50" charset="-128"/>
                <a:ea typeface="ＭＳ Ｐゴシック" panose="020B0600070205080204" pitchFamily="50" charset="-128"/>
              </a:rPr>
              <a:t>外国人技能実習生の受け入れを希望する企業を支援している。</a:t>
            </a:r>
            <a:endParaRPr lang="en-US" altLang="ja-JP" sz="1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p>
            <a:r>
              <a:rPr lang="en-US" altLang="ja-JP" sz="1800" b="0" i="0" u="none" strike="noStrike" dirty="0">
                <a:solidFill>
                  <a:srgbClr val="000000"/>
                </a:solidFill>
                <a:effectLst/>
                <a:latin typeface="ＭＳ Ｐゴシック" panose="020B0600070205080204" pitchFamily="50" charset="-128"/>
                <a:ea typeface="ＭＳ Ｐゴシック" panose="020B0600070205080204" pitchFamily="50" charset="-128"/>
              </a:rPr>
              <a:t>※</a:t>
            </a:r>
            <a:r>
              <a:rPr lang="ja-JP" altLang="en-US" sz="1800" b="0" i="0" u="none" strike="noStrike" dirty="0">
                <a:solidFill>
                  <a:srgbClr val="000000"/>
                </a:solidFill>
                <a:effectLst/>
                <a:latin typeface="ＭＳ Ｐゴシック" panose="020B0600070205080204" pitchFamily="50" charset="-128"/>
                <a:ea typeface="ＭＳ Ｐゴシック" panose="020B0600070205080204" pitchFamily="50" charset="-128"/>
              </a:rPr>
              <a:t>現在監理している外国人は</a:t>
            </a:r>
            <a:r>
              <a:rPr lang="ja-JP" altLang="en-US" sz="1800" b="0" i="0" u="none" strike="noStrike" dirty="0">
                <a:solidFill>
                  <a:srgbClr val="C00000"/>
                </a:solidFill>
                <a:effectLst/>
                <a:latin typeface="ＭＳ Ｐゴシック" panose="020B0600070205080204" pitchFamily="50" charset="-128"/>
                <a:ea typeface="ＭＳ Ｐゴシック" panose="020B0600070205080204" pitchFamily="50" charset="-128"/>
              </a:rPr>
              <a:t>ベトナム人・インドネシア人</a:t>
            </a:r>
            <a:endParaRPr lang="en-US" altLang="ja-JP" dirty="0">
              <a:latin typeface="ＭＳ Ｐゴシック" panose="020B0600070205080204" pitchFamily="50" charset="-128"/>
              <a:ea typeface="ＭＳ Ｐゴシック" panose="020B0600070205080204" pitchFamily="50" charset="-128"/>
            </a:endParaRPr>
          </a:p>
          <a:p>
            <a:r>
              <a:rPr lang="ja-JP" altLang="en-US" sz="18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endParaRPr lang="en-US" altLang="ja-JP" sz="1800" b="0" i="0" u="none" strike="noStrike" dirty="0">
              <a:solidFill>
                <a:srgbClr val="000000"/>
              </a:solidFill>
              <a:effectLst/>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１期生　ベトナム人　２名　（特定技能へ移行）　（建設業・食品加工業）　</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２期生　ベトナム人　２名　　技能実習３年目　（４年目からは特定技能に移行予定）</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（食品加工業）　</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３期生　インドネシア人　２名　技能実習１年目 （建設業）</a:t>
            </a:r>
            <a:endParaRPr lang="en-US" altLang="ja-JP" dirty="0">
              <a:latin typeface="ＭＳ Ｐゴシック" panose="020B0600070205080204" pitchFamily="50" charset="-128"/>
              <a:ea typeface="ＭＳ Ｐゴシック" panose="020B0600070205080204" pitchFamily="50" charset="-128"/>
            </a:endParaRPr>
          </a:p>
          <a:p>
            <a:r>
              <a:rPr lang="ja-JP" altLang="en-US" dirty="0">
                <a:latin typeface="ＭＳ Ｐゴシック" panose="020B0600070205080204" pitchFamily="50" charset="-128"/>
                <a:ea typeface="ＭＳ Ｐゴシック" panose="020B0600070205080204" pitchFamily="50" charset="-128"/>
              </a:rPr>
              <a:t>　　４期生　インドネシア人　４名　技能実習１年目 （農業）　　　　　</a:t>
            </a:r>
            <a:endParaRPr lang="en-US" altLang="ja-JP" dirty="0">
              <a:latin typeface="ＭＳ Ｐゴシック" panose="020B0600070205080204" pitchFamily="50" charset="-128"/>
              <a:ea typeface="ＭＳ Ｐゴシック" panose="020B0600070205080204" pitchFamily="50" charset="-128"/>
            </a:endParaRPr>
          </a:p>
          <a:p>
            <a:endParaRPr lang="en-US" altLang="ja-JP" dirty="0">
              <a:latin typeface="ＭＳ Ｐゴシック" panose="020B0600070205080204" pitchFamily="50" charset="-128"/>
              <a:ea typeface="ＭＳ Ｐゴシック" panose="020B0600070205080204" pitchFamily="50" charset="-128"/>
            </a:endParaRPr>
          </a:p>
          <a:p>
            <a:endParaRPr lang="en-US" altLang="ja-JP" dirty="0">
              <a:latin typeface="ＭＳ Ｐゴシック" panose="020B0600070205080204" pitchFamily="50" charset="-128"/>
              <a:ea typeface="ＭＳ Ｐゴシック" panose="020B0600070205080204" pitchFamily="50" charset="-128"/>
            </a:endParaRPr>
          </a:p>
          <a:p>
            <a:endParaRPr lang="ja-JP" altLang="en-US" dirty="0">
              <a:latin typeface="BIZ UDP明朝 Medium" panose="02020500000000000000" pitchFamily="18" charset="-128"/>
              <a:ea typeface="BIZ UDP明朝 Medium" panose="02020500000000000000" pitchFamily="18" charset="-128"/>
            </a:endParaRPr>
          </a:p>
        </p:txBody>
      </p:sp>
      <p:pic>
        <p:nvPicPr>
          <p:cNvPr id="7" name="図 6" descr="店の前に立っている人たち&#10;&#10;中程度の精度で自動的に生成された説明">
            <a:extLst>
              <a:ext uri="{FF2B5EF4-FFF2-40B4-BE49-F238E27FC236}">
                <a16:creationId xmlns:a16="http://schemas.microsoft.com/office/drawing/2014/main" id="{D304AA95-5B0E-435E-FCD8-9E1809631D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9632" y="4294782"/>
            <a:ext cx="3115188" cy="23363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テキスト ボックス 2">
            <a:extLst>
              <a:ext uri="{FF2B5EF4-FFF2-40B4-BE49-F238E27FC236}">
                <a16:creationId xmlns:a16="http://schemas.microsoft.com/office/drawing/2014/main" id="{D6256B3A-E2B0-2950-911A-ABF3DF44A457}"/>
              </a:ext>
            </a:extLst>
          </p:cNvPr>
          <p:cNvSpPr txBox="1"/>
          <p:nvPr/>
        </p:nvSpPr>
        <p:spPr>
          <a:xfrm>
            <a:off x="462928" y="1207205"/>
            <a:ext cx="7128792" cy="523220"/>
          </a:xfrm>
          <a:prstGeom prst="rect">
            <a:avLst/>
          </a:prstGeom>
          <a:noFill/>
        </p:spPr>
        <p:txBody>
          <a:bodyPr wrap="square" rtlCol="0">
            <a:spAutoFit/>
          </a:bodyPr>
          <a:lstStyle/>
          <a:p>
            <a:r>
              <a:rPr lang="ja-JP" altLang="en-US" sz="2800" dirty="0">
                <a:solidFill>
                  <a:srgbClr val="C00000"/>
                </a:solidFill>
                <a:uFill>
                  <a:solidFill>
                    <a:srgbClr val="00B0F0"/>
                  </a:solidFill>
                </a:uFill>
                <a:latin typeface="HGP創英角ｺﾞｼｯｸUB" panose="020B0900000000000000" pitchFamily="50" charset="-128"/>
                <a:ea typeface="HGP創英角ｺﾞｼｯｸUB" panose="020B0900000000000000" pitchFamily="50" charset="-128"/>
              </a:rPr>
              <a:t>「監理団体」として受け入れを支援</a:t>
            </a:r>
            <a:endParaRPr lang="en-US" altLang="ja-JP" sz="2800" dirty="0">
              <a:solidFill>
                <a:srgbClr val="C00000"/>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pic>
        <p:nvPicPr>
          <p:cNvPr id="1026" name="Picture 2">
            <a:extLst>
              <a:ext uri="{FF2B5EF4-FFF2-40B4-BE49-F238E27FC236}">
                <a16:creationId xmlns:a16="http://schemas.microsoft.com/office/drawing/2014/main" id="{CCDD7240-B81B-DD04-9092-680B692BF0A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48899" y="4111094"/>
            <a:ext cx="3408692" cy="255696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21208"/>
      </p:ext>
    </p:extLst>
  </p:cSld>
  <p:clrMapOvr>
    <a:masterClrMapping/>
  </p:clrMapOvr>
  <mc:AlternateContent xmlns:mc="http://schemas.openxmlformats.org/markup-compatibility/2006" xmlns:p14="http://schemas.microsoft.com/office/powerpoint/2010/main">
    <mc:Choice Requires="p14">
      <p:transition spd="slow" p14:dur="2000" advTm="18907"/>
    </mc:Choice>
    <mc:Fallback xmlns="">
      <p:transition spd="slow" advTm="189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500"/>
                            </p:stCondLst>
                            <p:childTnLst>
                              <p:par>
                                <p:cTn id="9" presetID="10" presetClass="entr" presetSubtype="0" fill="hold" grpId="0" nodeType="afterEffect">
                                  <p:stCondLst>
                                    <p:cond delay="10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3000"/>
                            </p:stCondLst>
                            <p:childTnLst>
                              <p:par>
                                <p:cTn id="13" presetID="1" presetClass="entr" presetSubtype="0" fill="hold" grpId="0" nodeType="afterEffect">
                                  <p:stCondLst>
                                    <p:cond delay="1000"/>
                                  </p:stCondLst>
                                  <p:childTnLst>
                                    <p:set>
                                      <p:cBhvr>
                                        <p:cTn id="14" dur="1" fill="hold">
                                          <p:stCondLst>
                                            <p:cond delay="0"/>
                                          </p:stCondLst>
                                        </p:cTn>
                                        <p:tgtEl>
                                          <p:spTgt spid="6"/>
                                        </p:tgtEl>
                                        <p:attrNameLst>
                                          <p:attrName>style.visibility</p:attrName>
                                        </p:attrNameLst>
                                      </p:cBhvr>
                                      <p:to>
                                        <p:strVal val="visible"/>
                                      </p:to>
                                    </p:set>
                                  </p:childTnLst>
                                </p:cTn>
                              </p:par>
                              <p:par>
                                <p:cTn id="15" presetID="10" presetClass="entr" presetSubtype="0" fill="hold" nodeType="withEffect">
                                  <p:stCondLst>
                                    <p:cond delay="10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1000"/>
                                  </p:stCondLst>
                                  <p:childTnLst>
                                    <p:set>
                                      <p:cBhvr>
                                        <p:cTn id="19" dur="1" fill="hold">
                                          <p:stCondLst>
                                            <p:cond delay="0"/>
                                          </p:stCondLst>
                                        </p:cTn>
                                        <p:tgtEl>
                                          <p:spTgt spid="1026"/>
                                        </p:tgtEl>
                                        <p:attrNameLst>
                                          <p:attrName>style.visibility</p:attrName>
                                        </p:attrNameLst>
                                      </p:cBhvr>
                                      <p:to>
                                        <p:strVal val="visible"/>
                                      </p:to>
                                    </p:set>
                                    <p:animEffect transition="in" filter="fade">
                                      <p:cBhvr>
                                        <p:cTn id="20"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531D6-1651-F1B7-AACA-4DAB76DB06D6}"/>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86985096-1D1D-C49E-7B31-714E4AEFFB33}"/>
              </a:ext>
            </a:extLst>
          </p:cNvPr>
          <p:cNvSpPr/>
          <p:nvPr/>
        </p:nvSpPr>
        <p:spPr>
          <a:xfrm>
            <a:off x="0" y="0"/>
            <a:ext cx="9144000" cy="695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rgbClr val="C00000"/>
              </a:solidFill>
            </a:endParaRPr>
          </a:p>
        </p:txBody>
      </p:sp>
      <p:sp>
        <p:nvSpPr>
          <p:cNvPr id="4" name="スライド番号プレースホルダー 3">
            <a:extLst>
              <a:ext uri="{FF2B5EF4-FFF2-40B4-BE49-F238E27FC236}">
                <a16:creationId xmlns:a16="http://schemas.microsoft.com/office/drawing/2014/main" id="{1E24F688-B14A-2E58-A2C3-E144E2110D6D}"/>
              </a:ext>
            </a:extLst>
          </p:cNvPr>
          <p:cNvSpPr>
            <a:spLocks noGrp="1"/>
          </p:cNvSpPr>
          <p:nvPr>
            <p:ph type="sldNum" sz="quarter" idx="12"/>
          </p:nvPr>
        </p:nvSpPr>
        <p:spPr/>
        <p:txBody>
          <a:bodyPr/>
          <a:lstStyle/>
          <a:p>
            <a:fld id="{A28D1494-D2DE-467F-9956-DBFBACA736A0}" type="slidenum">
              <a:rPr lang="ja-JP" altLang="en-US" smtClean="0"/>
              <a:pPr/>
              <a:t>31</a:t>
            </a:fld>
            <a:endParaRPr lang="ja-JP" altLang="en-US" dirty="0"/>
          </a:p>
        </p:txBody>
      </p:sp>
      <p:sp>
        <p:nvSpPr>
          <p:cNvPr id="6" name="テキスト ボックス 5">
            <a:extLst>
              <a:ext uri="{FF2B5EF4-FFF2-40B4-BE49-F238E27FC236}">
                <a16:creationId xmlns:a16="http://schemas.microsoft.com/office/drawing/2014/main" id="{821810AB-2408-58FD-CD13-853E6C69A5AA}"/>
              </a:ext>
            </a:extLst>
          </p:cNvPr>
          <p:cNvSpPr txBox="1"/>
          <p:nvPr/>
        </p:nvSpPr>
        <p:spPr>
          <a:xfrm>
            <a:off x="310024" y="1029446"/>
            <a:ext cx="8213928" cy="1477328"/>
          </a:xfrm>
          <a:prstGeom prst="rect">
            <a:avLst/>
          </a:prstGeom>
          <a:noFill/>
        </p:spPr>
        <p:txBody>
          <a:bodyPr wrap="square">
            <a:spAutoFit/>
          </a:bodyPr>
          <a:lstStyle/>
          <a:p>
            <a:r>
              <a:rPr lang="ja-JP" altLang="en-US" sz="1800" b="0" i="0" u="none" strike="noStrike" dirty="0">
                <a:solidFill>
                  <a:srgbClr val="000000"/>
                </a:solidFill>
                <a:effectLst/>
                <a:latin typeface="ＭＳ Ｐゴシック" panose="020B0600070205080204" pitchFamily="50" charset="-128"/>
                <a:ea typeface="ＭＳ Ｐゴシック" panose="020B0600070205080204" pitchFamily="50" charset="-128"/>
              </a:rPr>
              <a:t>外国人技能実習生の受け入れを検討している企業に対し、制度概要等の説明を行うセミナーを開催</a:t>
            </a:r>
            <a:r>
              <a:rPr lang="ja-JP" altLang="en-US" dirty="0">
                <a:latin typeface="ＭＳ Ｐゴシック" panose="020B0600070205080204" pitchFamily="50" charset="-128"/>
                <a:ea typeface="ＭＳ Ｐゴシック" panose="020B0600070205080204" pitchFamily="50" charset="-128"/>
              </a:rPr>
              <a:t> </a:t>
            </a:r>
            <a:endParaRPr lang="en-US" altLang="ja-JP" dirty="0">
              <a:latin typeface="ＭＳ Ｐゴシック" panose="020B0600070205080204" pitchFamily="50" charset="-128"/>
              <a:ea typeface="ＭＳ Ｐゴシック" panose="020B0600070205080204" pitchFamily="50" charset="-128"/>
            </a:endParaRPr>
          </a:p>
          <a:p>
            <a:r>
              <a:rPr lang="ja-JP" altLang="en-US" sz="18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r>
              <a:rPr lang="ja-JP" altLang="en-US" dirty="0">
                <a:solidFill>
                  <a:srgbClr val="000000"/>
                </a:solidFill>
                <a:latin typeface="ＭＳ Ｐゴシック" panose="020B0600070205080204" pitchFamily="50" charset="-128"/>
                <a:ea typeface="ＭＳ Ｐゴシック" panose="020B0600070205080204" pitchFamily="50" charset="-128"/>
              </a:rPr>
              <a:t>　　〇令和７年</a:t>
            </a:r>
            <a:r>
              <a:rPr lang="en-US" altLang="ja-JP" dirty="0">
                <a:solidFill>
                  <a:srgbClr val="000000"/>
                </a:solidFill>
                <a:latin typeface="ＭＳ Ｐゴシック" panose="020B0600070205080204" pitchFamily="50" charset="-128"/>
                <a:ea typeface="ＭＳ Ｐゴシック" panose="020B0600070205080204" pitchFamily="50" charset="-128"/>
              </a:rPr>
              <a:t>1</a:t>
            </a:r>
            <a:r>
              <a:rPr lang="ja-JP" altLang="en-US" dirty="0">
                <a:solidFill>
                  <a:srgbClr val="000000"/>
                </a:solidFill>
                <a:latin typeface="ＭＳ Ｐゴシック" panose="020B0600070205080204" pitchFamily="50" charset="-128"/>
                <a:ea typeface="ＭＳ Ｐゴシック" panose="020B0600070205080204" pitchFamily="50" charset="-128"/>
              </a:rPr>
              <a:t>月　</a:t>
            </a:r>
            <a:r>
              <a:rPr lang="en-US" altLang="ja-JP" dirty="0">
                <a:solidFill>
                  <a:srgbClr val="000000"/>
                </a:solidFill>
                <a:latin typeface="ＭＳ Ｐゴシック" panose="020B0600070205080204" pitchFamily="50" charset="-128"/>
                <a:ea typeface="ＭＳ Ｐゴシック" panose="020B0600070205080204" pitchFamily="50" charset="-128"/>
              </a:rPr>
              <a:t>7</a:t>
            </a:r>
            <a:r>
              <a:rPr lang="ja-JP" altLang="en-US" dirty="0">
                <a:solidFill>
                  <a:srgbClr val="000000"/>
                </a:solidFill>
                <a:latin typeface="ＭＳ Ｐゴシック" panose="020B0600070205080204" pitchFamily="50" charset="-128"/>
                <a:ea typeface="ＭＳ Ｐゴシック" panose="020B0600070205080204" pitchFamily="50" charset="-128"/>
              </a:rPr>
              <a:t>社</a:t>
            </a:r>
            <a:r>
              <a:rPr lang="en-US" altLang="ja-JP" dirty="0">
                <a:solidFill>
                  <a:srgbClr val="000000"/>
                </a:solidFill>
                <a:latin typeface="ＭＳ Ｐゴシック" panose="020B0600070205080204" pitchFamily="50" charset="-128"/>
                <a:ea typeface="ＭＳ Ｐゴシック" panose="020B0600070205080204" pitchFamily="50" charset="-128"/>
              </a:rPr>
              <a:t>11</a:t>
            </a:r>
            <a:r>
              <a:rPr lang="ja-JP" altLang="en-US" dirty="0">
                <a:solidFill>
                  <a:srgbClr val="000000"/>
                </a:solidFill>
                <a:latin typeface="ＭＳ Ｐゴシック" panose="020B0600070205080204" pitchFamily="50" charset="-128"/>
                <a:ea typeface="ＭＳ Ｐゴシック" panose="020B0600070205080204" pitchFamily="50" charset="-128"/>
              </a:rPr>
              <a:t>名が参加し、セミナー開催</a:t>
            </a:r>
            <a:endParaRPr lang="en-US" altLang="ja-JP" dirty="0">
              <a:solidFill>
                <a:srgbClr val="000000"/>
              </a:solidFill>
              <a:latin typeface="ＭＳ Ｐゴシック" panose="020B0600070205080204" pitchFamily="50" charset="-128"/>
              <a:ea typeface="ＭＳ Ｐゴシック" panose="020B0600070205080204" pitchFamily="50" charset="-128"/>
            </a:endParaRPr>
          </a:p>
          <a:p>
            <a:r>
              <a:rPr lang="ja-JP" altLang="en-US" dirty="0">
                <a:solidFill>
                  <a:srgbClr val="000000"/>
                </a:solidFill>
                <a:latin typeface="ＭＳ Ｐゴシック" panose="020B0600070205080204" pitchFamily="50" charset="-128"/>
                <a:ea typeface="ＭＳ Ｐゴシック" panose="020B0600070205080204" pitchFamily="50" charset="-128"/>
              </a:rPr>
              <a:t>　　　　　　　　　　　　　　　　　（インドネシア送り出し機関からの説明）</a:t>
            </a:r>
            <a:endParaRPr lang="en-US" altLang="ja-JP" dirty="0">
              <a:latin typeface="ＭＳ Ｐゴシック" panose="020B0600070205080204" pitchFamily="50" charset="-128"/>
              <a:ea typeface="ＭＳ Ｐゴシック" panose="020B0600070205080204" pitchFamily="50" charset="-128"/>
            </a:endParaRPr>
          </a:p>
          <a:p>
            <a:endParaRPr lang="ja-JP" altLang="en-US" dirty="0">
              <a:latin typeface="BIZ UDP明朝 Medium" panose="02020500000000000000" pitchFamily="18" charset="-128"/>
              <a:ea typeface="BIZ UDP明朝 Medium" panose="02020500000000000000" pitchFamily="18" charset="-128"/>
            </a:endParaRPr>
          </a:p>
        </p:txBody>
      </p:sp>
      <p:sp>
        <p:nvSpPr>
          <p:cNvPr id="3" name="テキスト ボックス 2">
            <a:extLst>
              <a:ext uri="{FF2B5EF4-FFF2-40B4-BE49-F238E27FC236}">
                <a16:creationId xmlns:a16="http://schemas.microsoft.com/office/drawing/2014/main" id="{08933970-1525-30A4-C184-84DA006C6372}"/>
              </a:ext>
            </a:extLst>
          </p:cNvPr>
          <p:cNvSpPr txBox="1"/>
          <p:nvPr/>
        </p:nvSpPr>
        <p:spPr>
          <a:xfrm>
            <a:off x="310024" y="409611"/>
            <a:ext cx="7128792" cy="523220"/>
          </a:xfrm>
          <a:prstGeom prst="rect">
            <a:avLst/>
          </a:prstGeom>
          <a:noFill/>
        </p:spPr>
        <p:txBody>
          <a:bodyPr wrap="square" rtlCol="0">
            <a:spAutoFit/>
          </a:bodyPr>
          <a:lstStyle/>
          <a:p>
            <a:r>
              <a:rPr lang="ja-JP" altLang="en-US" sz="2800" dirty="0">
                <a:solidFill>
                  <a:srgbClr val="0000FF"/>
                </a:solidFill>
                <a:uFill>
                  <a:solidFill>
                    <a:srgbClr val="00B0F0"/>
                  </a:solidFill>
                </a:uFill>
                <a:latin typeface="HGP創英角ｺﾞｼｯｸUB" panose="020B0900000000000000" pitchFamily="50" charset="-128"/>
                <a:ea typeface="HGP創英角ｺﾞｼｯｸUB" panose="020B0900000000000000" pitchFamily="50" charset="-128"/>
              </a:rPr>
              <a:t>外国人技能実習生受入セミナー</a:t>
            </a:r>
            <a:endParaRPr lang="en-US" altLang="ja-JP" sz="2800" dirty="0">
              <a:solidFill>
                <a:srgbClr val="0000FF"/>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pic>
        <p:nvPicPr>
          <p:cNvPr id="9" name="図 8">
            <a:extLst>
              <a:ext uri="{FF2B5EF4-FFF2-40B4-BE49-F238E27FC236}">
                <a16:creationId xmlns:a16="http://schemas.microsoft.com/office/drawing/2014/main" id="{CB0033A1-A519-9939-BD12-A7170F2DB128}"/>
              </a:ext>
            </a:extLst>
          </p:cNvPr>
          <p:cNvPicPr>
            <a:picLocks noChangeAspect="1"/>
          </p:cNvPicPr>
          <p:nvPr/>
        </p:nvPicPr>
        <p:blipFill>
          <a:blip r:embed="rId3"/>
          <a:srcRect t="12619"/>
          <a:stretch/>
        </p:blipFill>
        <p:spPr>
          <a:xfrm>
            <a:off x="1331640" y="2276872"/>
            <a:ext cx="5545604" cy="36343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テキスト ボックス 4">
            <a:extLst>
              <a:ext uri="{FF2B5EF4-FFF2-40B4-BE49-F238E27FC236}">
                <a16:creationId xmlns:a16="http://schemas.microsoft.com/office/drawing/2014/main" id="{BB42D209-44EB-CFAB-5830-321211653509}"/>
              </a:ext>
            </a:extLst>
          </p:cNvPr>
          <p:cNvSpPr txBox="1"/>
          <p:nvPr/>
        </p:nvSpPr>
        <p:spPr>
          <a:xfrm>
            <a:off x="310024" y="5973293"/>
            <a:ext cx="8213928" cy="646331"/>
          </a:xfrm>
          <a:prstGeom prst="rect">
            <a:avLst/>
          </a:prstGeom>
          <a:noFill/>
        </p:spPr>
        <p:txBody>
          <a:bodyPr wrap="square">
            <a:spAutoFit/>
          </a:bodyPr>
          <a:lstStyle/>
          <a:p>
            <a:r>
              <a:rPr lang="ja-JP" altLang="en-US" sz="18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r>
              <a:rPr lang="ja-JP" altLang="en-US" dirty="0">
                <a:solidFill>
                  <a:srgbClr val="000000"/>
                </a:solidFill>
                <a:latin typeface="ＭＳ Ｐゴシック" panose="020B0600070205080204" pitchFamily="50" charset="-128"/>
                <a:ea typeface="ＭＳ Ｐゴシック" panose="020B0600070205080204" pitchFamily="50" charset="-128"/>
              </a:rPr>
              <a:t>　　〇令和８年３月２５日　受入セミナー開催予定</a:t>
            </a:r>
            <a:endParaRPr lang="en-US" altLang="ja-JP" dirty="0">
              <a:solidFill>
                <a:srgbClr val="000000"/>
              </a:solidFill>
              <a:latin typeface="ＭＳ Ｐゴシック" panose="020B0600070205080204" pitchFamily="50" charset="-128"/>
              <a:ea typeface="ＭＳ Ｐゴシック" panose="020B0600070205080204" pitchFamily="50" charset="-128"/>
            </a:endParaRPr>
          </a:p>
          <a:p>
            <a:r>
              <a:rPr lang="ja-JP" altLang="en-US" dirty="0">
                <a:solidFill>
                  <a:srgbClr val="000000"/>
                </a:solidFill>
                <a:latin typeface="ＭＳ Ｐゴシック" panose="020B0600070205080204" pitchFamily="50" charset="-128"/>
                <a:ea typeface="ＭＳ Ｐゴシック" panose="020B0600070205080204" pitchFamily="50" charset="-128"/>
              </a:rPr>
              <a:t>　　　　　　　　　　　　　　　　　</a:t>
            </a:r>
            <a:endParaRPr lang="ja-JP" altLang="en-US" dirty="0">
              <a:latin typeface="BIZ UDP明朝 Medium" panose="02020500000000000000" pitchFamily="18" charset="-128"/>
              <a:ea typeface="BIZ UDP明朝 Medium" panose="02020500000000000000" pitchFamily="18" charset="-128"/>
            </a:endParaRPr>
          </a:p>
        </p:txBody>
      </p:sp>
    </p:spTree>
    <p:extLst>
      <p:ext uri="{BB962C8B-B14F-4D97-AF65-F5344CB8AC3E}">
        <p14:creationId xmlns:p14="http://schemas.microsoft.com/office/powerpoint/2010/main" val="2133683684"/>
      </p:ext>
    </p:extLst>
  </p:cSld>
  <p:clrMapOvr>
    <a:masterClrMapping/>
  </p:clrMapOvr>
  <mc:AlternateContent xmlns:mc="http://schemas.openxmlformats.org/markup-compatibility/2006" xmlns:p14="http://schemas.microsoft.com/office/powerpoint/2010/main">
    <mc:Choice Requires="p14">
      <p:transition spd="slow" p14:dur="2000" advTm="18907"/>
    </mc:Choice>
    <mc:Fallback xmlns="">
      <p:transition spd="slow" advTm="189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30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30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41FCF-6350-77D9-F253-26A5F6D829CD}"/>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2285FBB4-8994-FE9D-AEC1-30DE146F34DC}"/>
              </a:ext>
            </a:extLst>
          </p:cNvPr>
          <p:cNvSpPr/>
          <p:nvPr/>
        </p:nvSpPr>
        <p:spPr>
          <a:xfrm>
            <a:off x="0" y="0"/>
            <a:ext cx="9144000" cy="69587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dirty="0">
              <a:solidFill>
                <a:srgbClr val="C00000"/>
              </a:solidFill>
            </a:endParaRPr>
          </a:p>
        </p:txBody>
      </p:sp>
      <p:sp>
        <p:nvSpPr>
          <p:cNvPr id="4" name="スライド番号プレースホルダー 3">
            <a:extLst>
              <a:ext uri="{FF2B5EF4-FFF2-40B4-BE49-F238E27FC236}">
                <a16:creationId xmlns:a16="http://schemas.microsoft.com/office/drawing/2014/main" id="{12C44BC1-1E7E-F06F-DA0A-49951E9052EC}"/>
              </a:ext>
            </a:extLst>
          </p:cNvPr>
          <p:cNvSpPr>
            <a:spLocks noGrp="1"/>
          </p:cNvSpPr>
          <p:nvPr>
            <p:ph type="sldNum" sz="quarter" idx="12"/>
          </p:nvPr>
        </p:nvSpPr>
        <p:spPr/>
        <p:txBody>
          <a:bodyPr/>
          <a:lstStyle/>
          <a:p>
            <a:fld id="{A28D1494-D2DE-467F-9956-DBFBACA736A0}" type="slidenum">
              <a:rPr lang="ja-JP" altLang="en-US" smtClean="0"/>
              <a:pPr/>
              <a:t>32</a:t>
            </a:fld>
            <a:endParaRPr lang="ja-JP" altLang="en-US" dirty="0"/>
          </a:p>
        </p:txBody>
      </p:sp>
      <p:sp>
        <p:nvSpPr>
          <p:cNvPr id="5" name="テキスト ボックス 4">
            <a:extLst>
              <a:ext uri="{FF2B5EF4-FFF2-40B4-BE49-F238E27FC236}">
                <a16:creationId xmlns:a16="http://schemas.microsoft.com/office/drawing/2014/main" id="{EF0746C2-48F1-A1E6-2BC3-E7ED04265345}"/>
              </a:ext>
            </a:extLst>
          </p:cNvPr>
          <p:cNvSpPr txBox="1"/>
          <p:nvPr/>
        </p:nvSpPr>
        <p:spPr>
          <a:xfrm>
            <a:off x="323528" y="260648"/>
            <a:ext cx="7128792" cy="523220"/>
          </a:xfrm>
          <a:prstGeom prst="rect">
            <a:avLst/>
          </a:prstGeom>
          <a:noFill/>
        </p:spPr>
        <p:txBody>
          <a:bodyPr wrap="square" rtlCol="0">
            <a:spAutoFit/>
          </a:bodyPr>
          <a:lstStyle/>
          <a:p>
            <a:r>
              <a:rPr lang="ja-JP" altLang="en-US" sz="2800" dirty="0">
                <a:solidFill>
                  <a:srgbClr val="0000FF"/>
                </a:solidFill>
                <a:uFill>
                  <a:solidFill>
                    <a:srgbClr val="00B0F0"/>
                  </a:solidFill>
                </a:uFill>
                <a:latin typeface="HGP創英角ｺﾞｼｯｸUB" panose="020B0900000000000000" pitchFamily="50" charset="-128"/>
                <a:ea typeface="HGP創英角ｺﾞｼｯｸUB" panose="020B0900000000000000" pitchFamily="50" charset="-128"/>
              </a:rPr>
              <a:t>在住外国人交流事業</a:t>
            </a:r>
            <a:endParaRPr lang="en-US" altLang="ja-JP" sz="2800" dirty="0">
              <a:solidFill>
                <a:srgbClr val="0000FF"/>
              </a:solidFill>
              <a:uFill>
                <a:solidFill>
                  <a:srgbClr val="00B0F0"/>
                </a:solidFill>
              </a:uFill>
              <a:latin typeface="HGP創英角ｺﾞｼｯｸUB" panose="020B0900000000000000" pitchFamily="50" charset="-128"/>
              <a:ea typeface="HGP創英角ｺﾞｼｯｸUB" panose="020B0900000000000000" pitchFamily="50" charset="-128"/>
            </a:endParaRPr>
          </a:p>
        </p:txBody>
      </p:sp>
      <p:sp>
        <p:nvSpPr>
          <p:cNvPr id="6" name="テキスト ボックス 5">
            <a:extLst>
              <a:ext uri="{FF2B5EF4-FFF2-40B4-BE49-F238E27FC236}">
                <a16:creationId xmlns:a16="http://schemas.microsoft.com/office/drawing/2014/main" id="{DECACA26-21C3-0EFA-7206-A32485A96D3B}"/>
              </a:ext>
            </a:extLst>
          </p:cNvPr>
          <p:cNvSpPr txBox="1"/>
          <p:nvPr/>
        </p:nvSpPr>
        <p:spPr>
          <a:xfrm>
            <a:off x="431540" y="908720"/>
            <a:ext cx="8280920" cy="369332"/>
          </a:xfrm>
          <a:prstGeom prst="rect">
            <a:avLst/>
          </a:prstGeom>
          <a:noFill/>
        </p:spPr>
        <p:txBody>
          <a:bodyPr wrap="square">
            <a:spAutoFit/>
          </a:bodyPr>
          <a:lstStyle/>
          <a:p>
            <a:r>
              <a:rPr lang="ja-JP" altLang="en-US" dirty="0">
                <a:latin typeface="ＭＳ Ｐゴシック" panose="020B0600070205080204" pitchFamily="50" charset="-128"/>
                <a:ea typeface="ＭＳ Ｐゴシック" panose="020B0600070205080204" pitchFamily="50" charset="-128"/>
              </a:rPr>
              <a:t>外国から技能実習生として来日している外国人との交流を実施　　</a:t>
            </a:r>
          </a:p>
        </p:txBody>
      </p:sp>
      <p:pic>
        <p:nvPicPr>
          <p:cNvPr id="7" name="図 6" descr="テーブルを囲む人々&#10;&#10;AI 生成コンテンツは誤りを含む可能性があります。">
            <a:extLst>
              <a:ext uri="{FF2B5EF4-FFF2-40B4-BE49-F238E27FC236}">
                <a16:creationId xmlns:a16="http://schemas.microsoft.com/office/drawing/2014/main" id="{951119F7-A2C8-107B-1E2C-4345AAE20F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7490" y="2131186"/>
            <a:ext cx="4119225" cy="308941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2" name="図 11" descr="誕生日ケーキを見ている人たち&#10;&#10;AI 生成コンテンツは誤りを含む可能性があります。">
            <a:extLst>
              <a:ext uri="{FF2B5EF4-FFF2-40B4-BE49-F238E27FC236}">
                <a16:creationId xmlns:a16="http://schemas.microsoft.com/office/drawing/2014/main" id="{16AA06BC-C223-B84B-F95B-41513FB496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4205" y="2704723"/>
            <a:ext cx="4223012" cy="316725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テキスト ボックス 12">
            <a:extLst>
              <a:ext uri="{FF2B5EF4-FFF2-40B4-BE49-F238E27FC236}">
                <a16:creationId xmlns:a16="http://schemas.microsoft.com/office/drawing/2014/main" id="{52CF8ED5-D164-30F4-77D1-4F8C548DC6FB}"/>
              </a:ext>
            </a:extLst>
          </p:cNvPr>
          <p:cNvSpPr txBox="1"/>
          <p:nvPr/>
        </p:nvSpPr>
        <p:spPr>
          <a:xfrm>
            <a:off x="-252536" y="1547746"/>
            <a:ext cx="4464496" cy="369332"/>
          </a:xfrm>
          <a:prstGeom prst="rect">
            <a:avLst/>
          </a:prstGeom>
          <a:noFill/>
        </p:spPr>
        <p:txBody>
          <a:bodyPr wrap="square">
            <a:spAutoFit/>
          </a:bodyPr>
          <a:lstStyle/>
          <a:p>
            <a:r>
              <a:rPr lang="ja-JP" altLang="en-US" sz="18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r>
              <a:rPr lang="ja-JP" altLang="en-US" dirty="0">
                <a:solidFill>
                  <a:srgbClr val="000000"/>
                </a:solidFill>
                <a:latin typeface="ＭＳ Ｐゴシック" panose="020B0600070205080204" pitchFamily="50" charset="-128"/>
                <a:ea typeface="ＭＳ Ｐゴシック" panose="020B0600070205080204" pitchFamily="50" charset="-128"/>
              </a:rPr>
              <a:t>　　</a:t>
            </a:r>
            <a:r>
              <a:rPr lang="ja-JP" altLang="en-US" b="1" dirty="0">
                <a:solidFill>
                  <a:srgbClr val="C00000"/>
                </a:solidFill>
                <a:latin typeface="ＭＳ Ｐゴシック" panose="020B0600070205080204" pitchFamily="50" charset="-128"/>
                <a:ea typeface="ＭＳ Ｐゴシック" panose="020B0600070205080204" pitchFamily="50" charset="-128"/>
              </a:rPr>
              <a:t>〇れいめい高校での外国人文化交流　　</a:t>
            </a:r>
            <a:r>
              <a:rPr lang="ja-JP" altLang="en-US" dirty="0">
                <a:solidFill>
                  <a:srgbClr val="000000"/>
                </a:solidFill>
                <a:latin typeface="ＭＳ Ｐゴシック" panose="020B0600070205080204" pitchFamily="50" charset="-128"/>
                <a:ea typeface="ＭＳ Ｐゴシック" panose="020B0600070205080204" pitchFamily="50" charset="-128"/>
              </a:rPr>
              <a:t>　　　　　　　　　　　　　　　</a:t>
            </a:r>
            <a:endParaRPr lang="ja-JP" altLang="en-US" dirty="0">
              <a:latin typeface="BIZ UDP明朝 Medium" panose="02020500000000000000" pitchFamily="18" charset="-128"/>
              <a:ea typeface="BIZ UDP明朝 Medium" panose="02020500000000000000" pitchFamily="18" charset="-128"/>
            </a:endParaRPr>
          </a:p>
        </p:txBody>
      </p:sp>
      <p:sp>
        <p:nvSpPr>
          <p:cNvPr id="14" name="テキスト ボックス 13">
            <a:extLst>
              <a:ext uri="{FF2B5EF4-FFF2-40B4-BE49-F238E27FC236}">
                <a16:creationId xmlns:a16="http://schemas.microsoft.com/office/drawing/2014/main" id="{DC3DD541-5A51-6A7A-7CD7-FE321906CC91}"/>
              </a:ext>
            </a:extLst>
          </p:cNvPr>
          <p:cNvSpPr txBox="1"/>
          <p:nvPr/>
        </p:nvSpPr>
        <p:spPr>
          <a:xfrm>
            <a:off x="3275856" y="5871982"/>
            <a:ext cx="4464496" cy="369332"/>
          </a:xfrm>
          <a:prstGeom prst="rect">
            <a:avLst/>
          </a:prstGeom>
          <a:noFill/>
        </p:spPr>
        <p:txBody>
          <a:bodyPr wrap="square">
            <a:spAutoFit/>
          </a:bodyPr>
          <a:lstStyle/>
          <a:p>
            <a:r>
              <a:rPr lang="ja-JP" altLang="en-US" sz="1800" b="0" i="0" u="none" strike="noStrike" dirty="0">
                <a:solidFill>
                  <a:srgbClr val="000000"/>
                </a:solidFill>
                <a:effectLst/>
                <a:latin typeface="ＭＳ Ｐゴシック" panose="020B0600070205080204" pitchFamily="50" charset="-128"/>
                <a:ea typeface="ＭＳ Ｐゴシック" panose="020B0600070205080204" pitchFamily="50" charset="-128"/>
              </a:rPr>
              <a:t>　</a:t>
            </a:r>
            <a:r>
              <a:rPr lang="ja-JP" altLang="en-US" dirty="0">
                <a:solidFill>
                  <a:srgbClr val="000000"/>
                </a:solidFill>
                <a:latin typeface="ＭＳ Ｐゴシック" panose="020B0600070205080204" pitchFamily="50" charset="-128"/>
                <a:ea typeface="ＭＳ Ｐゴシック" panose="020B0600070205080204" pitchFamily="50" charset="-128"/>
              </a:rPr>
              <a:t>　　</a:t>
            </a:r>
            <a:r>
              <a:rPr lang="ja-JP" altLang="en-US" b="1" dirty="0">
                <a:solidFill>
                  <a:srgbClr val="C00000"/>
                </a:solidFill>
                <a:latin typeface="ＭＳ Ｐゴシック" panose="020B0600070205080204" pitchFamily="50" charset="-128"/>
                <a:ea typeface="ＭＳ Ｐゴシック" panose="020B0600070205080204" pitchFamily="50" charset="-128"/>
              </a:rPr>
              <a:t>〇国際交流フェスでの市民との交流</a:t>
            </a:r>
            <a:endParaRPr lang="ja-JP" altLang="en-US" b="1" dirty="0">
              <a:solidFill>
                <a:srgbClr val="C00000"/>
              </a:solidFill>
              <a:latin typeface="BIZ UDP明朝 Medium" panose="02020500000000000000" pitchFamily="18" charset="-128"/>
              <a:ea typeface="BIZ UDP明朝 Medium" panose="02020500000000000000" pitchFamily="18" charset="-128"/>
            </a:endParaRPr>
          </a:p>
        </p:txBody>
      </p:sp>
    </p:spTree>
    <p:extLst>
      <p:ext uri="{BB962C8B-B14F-4D97-AF65-F5344CB8AC3E}">
        <p14:creationId xmlns:p14="http://schemas.microsoft.com/office/powerpoint/2010/main" val="1299400612"/>
      </p:ext>
    </p:extLst>
  </p:cSld>
  <p:clrMapOvr>
    <a:masterClrMapping/>
  </p:clrMapOvr>
  <mc:AlternateContent xmlns:mc="http://schemas.openxmlformats.org/markup-compatibility/2006" xmlns:p14="http://schemas.microsoft.com/office/powerpoint/2010/main">
    <mc:Choice Requires="p14">
      <p:transition spd="slow" p14:dur="2000" advTm="17562"/>
    </mc:Choice>
    <mc:Fallback xmlns="">
      <p:transition spd="slow" advTm="175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8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28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28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28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nodeType="withEffect">
                                  <p:stCondLst>
                                    <p:cond delay="28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3"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p:cNvSpPr/>
          <p:nvPr/>
        </p:nvSpPr>
        <p:spPr>
          <a:xfrm>
            <a:off x="2195736" y="433894"/>
            <a:ext cx="8839384" cy="1754326"/>
          </a:xfrm>
          <a:prstGeom prst="rect">
            <a:avLst/>
          </a:prstGeom>
          <a:noFill/>
          <a:ln w="38100">
            <a:noFill/>
          </a:ln>
        </p:spPr>
        <p:style>
          <a:lnRef idx="2">
            <a:schemeClr val="dk1"/>
          </a:lnRef>
          <a:fillRef idx="1">
            <a:schemeClr val="lt1"/>
          </a:fillRef>
          <a:effectRef idx="0">
            <a:schemeClr val="dk1"/>
          </a:effectRef>
          <a:fontRef idx="minor">
            <a:schemeClr val="dk1"/>
          </a:fontRef>
        </p:style>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 </a:t>
            </a:r>
            <a:r>
              <a:rPr lang="ja-JP" altLang="en-US" sz="3200" dirty="0">
                <a:latin typeface="HGP創英角ｺﾞｼｯｸUB" panose="020B0900000000000000" pitchFamily="50" charset="-128"/>
                <a:ea typeface="HGP創英角ｺﾞｼｯｸUB" panose="020B0900000000000000" pitchFamily="50" charset="-128"/>
              </a:rPr>
              <a:t>事業協同組合</a:t>
            </a:r>
            <a:endParaRPr lang="en-US" altLang="ja-JP" sz="3200" dirty="0">
              <a:latin typeface="HGP創英角ｺﾞｼｯｸUB" panose="020B0900000000000000" pitchFamily="50" charset="-128"/>
              <a:ea typeface="HGP創英角ｺﾞｼｯｸUB" panose="020B0900000000000000" pitchFamily="50" charset="-128"/>
            </a:endParaRPr>
          </a:p>
          <a:p>
            <a:r>
              <a:rPr lang="ja-JP" altLang="en-US" sz="3200" dirty="0">
                <a:latin typeface="HGP創英角ｺﾞｼｯｸUB" panose="020B0900000000000000" pitchFamily="50" charset="-128"/>
                <a:ea typeface="HGP創英角ｺﾞｼｯｸUB" panose="020B0900000000000000" pitchFamily="50" charset="-128"/>
              </a:rPr>
              <a:t>　薩摩川内市企業連携協議会は</a:t>
            </a:r>
            <a:endParaRPr lang="en-US" altLang="ja-JP" sz="3200" dirty="0">
              <a:latin typeface="HGP創英角ｺﾞｼｯｸUB" panose="020B0900000000000000" pitchFamily="50" charset="-128"/>
              <a:ea typeface="HGP創英角ｺﾞｼｯｸUB" panose="020B0900000000000000" pitchFamily="50" charset="-128"/>
            </a:endParaRPr>
          </a:p>
          <a:p>
            <a:endParaRPr lang="en-US" altLang="ja-JP" sz="2400" dirty="0">
              <a:latin typeface="HGP創英角ｺﾞｼｯｸUB" panose="020B0900000000000000" pitchFamily="50" charset="-128"/>
              <a:ea typeface="HGP創英角ｺﾞｼｯｸUB" panose="020B0900000000000000" pitchFamily="50" charset="-128"/>
            </a:endParaRPr>
          </a:p>
          <a:p>
            <a:pPr algn="r"/>
            <a:endParaRPr lang="en-US" altLang="ja-JP" sz="2000" dirty="0">
              <a:solidFill>
                <a:srgbClr val="002060"/>
              </a:solidFill>
              <a:latin typeface="HGP創英角ｺﾞｼｯｸUB" panose="020B0900000000000000" pitchFamily="50" charset="-128"/>
              <a:ea typeface="HGP創英角ｺﾞｼｯｸUB" panose="020B0900000000000000" pitchFamily="50" charset="-128"/>
            </a:endParaRPr>
          </a:p>
        </p:txBody>
      </p:sp>
      <p:sp>
        <p:nvSpPr>
          <p:cNvPr id="9" name="スライド番号プレースホルダー 8">
            <a:extLst>
              <a:ext uri="{FF2B5EF4-FFF2-40B4-BE49-F238E27FC236}">
                <a16:creationId xmlns:a16="http://schemas.microsoft.com/office/drawing/2014/main" id="{8A02BA1E-EDD2-4C2E-8C8D-F44A5F31A044}"/>
              </a:ext>
            </a:extLst>
          </p:cNvPr>
          <p:cNvSpPr>
            <a:spLocks noGrp="1"/>
          </p:cNvSpPr>
          <p:nvPr>
            <p:ph type="sldNum" sz="quarter" idx="12"/>
          </p:nvPr>
        </p:nvSpPr>
        <p:spPr/>
        <p:txBody>
          <a:bodyPr/>
          <a:lstStyle/>
          <a:p>
            <a:fld id="{A28D1494-D2DE-467F-9956-DBFBACA736A0}" type="slidenum">
              <a:rPr kumimoji="1" lang="ja-JP" altLang="en-US" smtClean="0"/>
              <a:pPr/>
              <a:t>33</a:t>
            </a:fld>
            <a:endParaRPr kumimoji="1" lang="ja-JP" altLang="en-US"/>
          </a:p>
        </p:txBody>
      </p:sp>
      <p:sp>
        <p:nvSpPr>
          <p:cNvPr id="13" name="正方形/長方形 12">
            <a:extLst>
              <a:ext uri="{FF2B5EF4-FFF2-40B4-BE49-F238E27FC236}">
                <a16:creationId xmlns:a16="http://schemas.microsoft.com/office/drawing/2014/main" id="{84900145-9C21-0B9F-A4F6-FEFBC9CCE8A4}"/>
              </a:ext>
            </a:extLst>
          </p:cNvPr>
          <p:cNvSpPr/>
          <p:nvPr/>
        </p:nvSpPr>
        <p:spPr>
          <a:xfrm>
            <a:off x="179512" y="1844824"/>
            <a:ext cx="8712968" cy="3416320"/>
          </a:xfrm>
          <a:prstGeom prst="rect">
            <a:avLst/>
          </a:prstGeom>
          <a:gradFill flip="none" rotWithShape="1">
            <a:gsLst>
              <a:gs pos="0">
                <a:srgbClr val="FFFF00"/>
              </a:gs>
              <a:gs pos="64000">
                <a:schemeClr val="accent5">
                  <a:lumMod val="0"/>
                  <a:lumOff val="100000"/>
                </a:schemeClr>
              </a:gs>
              <a:gs pos="100000">
                <a:schemeClr val="accent5">
                  <a:lumMod val="100000"/>
                </a:schemeClr>
              </a:gs>
            </a:gsLst>
            <a:path path="circle">
              <a:fillToRect l="50000" t="-80000" r="50000" b="180000"/>
            </a:path>
            <a:tileRect/>
          </a:gradFill>
        </p:spPr>
        <p:txBody>
          <a:bodyPr wrap="square" lIns="91440" tIns="45720" rIns="91440" bIns="45720">
            <a:spAutoFit/>
          </a:bodyPr>
          <a:lstStyle/>
          <a:p>
            <a:r>
              <a:rPr lang="ja-JP" altLang="en-US" sz="4800" b="1" cap="none" spc="0" dirty="0">
                <a:ln w="6600">
                  <a:solidFill>
                    <a:srgbClr val="FFFF00"/>
                  </a:solidFill>
                  <a:prstDash val="solid"/>
                </a:ln>
                <a:solidFill>
                  <a:srgbClr val="C00000"/>
                </a:solidFill>
                <a:effectLst>
                  <a:outerShdw dist="38100" dir="2700000" algn="tl" rotWithShape="0">
                    <a:schemeClr val="accent2"/>
                  </a:outerShdw>
                </a:effectLst>
              </a:rPr>
              <a:t>　</a:t>
            </a:r>
            <a:r>
              <a:rPr lang="ja-JP" altLang="en-US" sz="5400" b="1" cap="none" spc="0" dirty="0">
                <a:ln w="6600">
                  <a:solidFill>
                    <a:srgbClr val="FFFF00"/>
                  </a:solidFill>
                  <a:prstDash val="solid"/>
                </a:ln>
                <a:solidFill>
                  <a:srgbClr val="C00000"/>
                </a:solidFill>
                <a:effectLst>
                  <a:outerShdw dist="38100" dir="2700000" algn="tl" rotWithShape="0">
                    <a:schemeClr val="accent2"/>
                  </a:outerShdw>
                </a:effectLst>
              </a:rPr>
              <a:t>みんなが</a:t>
            </a:r>
            <a:endParaRPr lang="en-US" altLang="ja-JP" sz="5400" b="1" cap="none" spc="0" dirty="0">
              <a:ln w="6600">
                <a:solidFill>
                  <a:srgbClr val="FFFF00"/>
                </a:solidFill>
                <a:prstDash val="solid"/>
              </a:ln>
              <a:solidFill>
                <a:srgbClr val="C00000"/>
              </a:solidFill>
              <a:effectLst>
                <a:outerShdw dist="38100" dir="2700000" algn="tl" rotWithShape="0">
                  <a:schemeClr val="accent2"/>
                </a:outerShdw>
              </a:effectLst>
            </a:endParaRPr>
          </a:p>
          <a:p>
            <a:r>
              <a:rPr lang="ja-JP" altLang="en-US" sz="5400" b="1" dirty="0">
                <a:ln w="6600">
                  <a:solidFill>
                    <a:srgbClr val="FFFF00"/>
                  </a:solidFill>
                  <a:prstDash val="solid"/>
                </a:ln>
                <a:solidFill>
                  <a:srgbClr val="C00000"/>
                </a:solidFill>
                <a:effectLst>
                  <a:outerShdw dist="38100" dir="2700000" algn="tl" rotWithShape="0">
                    <a:schemeClr val="accent2"/>
                  </a:outerShdw>
                </a:effectLst>
              </a:rPr>
              <a:t>　　</a:t>
            </a:r>
            <a:r>
              <a:rPr lang="ja-JP" altLang="en-US" sz="5400" b="1" cap="none" spc="0" dirty="0">
                <a:ln w="6600">
                  <a:solidFill>
                    <a:srgbClr val="FFFF00"/>
                  </a:solidFill>
                  <a:prstDash val="solid"/>
                </a:ln>
                <a:solidFill>
                  <a:srgbClr val="C00000"/>
                </a:solidFill>
                <a:effectLst>
                  <a:outerShdw dist="38100" dir="2700000" algn="tl" rotWithShape="0">
                    <a:schemeClr val="accent2"/>
                  </a:outerShdw>
                </a:effectLst>
              </a:rPr>
              <a:t>薩摩川内市に</a:t>
            </a:r>
            <a:endParaRPr lang="en-US" altLang="ja-JP" sz="5400" b="1" cap="none" spc="0" dirty="0">
              <a:ln w="6600">
                <a:solidFill>
                  <a:srgbClr val="FFFF00"/>
                </a:solidFill>
                <a:prstDash val="solid"/>
              </a:ln>
              <a:solidFill>
                <a:srgbClr val="C00000"/>
              </a:solidFill>
              <a:effectLst>
                <a:outerShdw dist="38100" dir="2700000" algn="tl" rotWithShape="0">
                  <a:schemeClr val="accent2"/>
                </a:outerShdw>
              </a:effectLst>
            </a:endParaRPr>
          </a:p>
          <a:p>
            <a:pPr algn="ctr"/>
            <a:r>
              <a:rPr lang="ja-JP" altLang="en-US" sz="5400" b="1" cap="none" spc="0" dirty="0">
                <a:ln w="6600">
                  <a:solidFill>
                    <a:srgbClr val="FFFF00"/>
                  </a:solidFill>
                  <a:prstDash val="solid"/>
                </a:ln>
                <a:solidFill>
                  <a:srgbClr val="C00000"/>
                </a:solidFill>
                <a:effectLst>
                  <a:outerShdw dist="38100" dir="2700000" algn="tl" rotWithShape="0">
                    <a:schemeClr val="accent2"/>
                  </a:outerShdw>
                </a:effectLst>
              </a:rPr>
              <a:t>　　　いてよかった！</a:t>
            </a:r>
            <a:endParaRPr lang="en-US" altLang="ja-JP" sz="5400" b="1" cap="none" spc="0" dirty="0">
              <a:ln w="6600">
                <a:solidFill>
                  <a:srgbClr val="FFFF00"/>
                </a:solidFill>
                <a:prstDash val="solid"/>
              </a:ln>
              <a:solidFill>
                <a:srgbClr val="C00000"/>
              </a:solidFill>
              <a:effectLst>
                <a:outerShdw dist="38100" dir="2700000" algn="tl" rotWithShape="0">
                  <a:schemeClr val="accent2"/>
                </a:outerShdw>
              </a:effectLst>
            </a:endParaRPr>
          </a:p>
          <a:p>
            <a:pPr algn="ctr"/>
            <a:r>
              <a:rPr lang="ja-JP" altLang="en-US" sz="5400" b="1" dirty="0">
                <a:ln w="6600">
                  <a:solidFill>
                    <a:srgbClr val="FFFF00"/>
                  </a:solidFill>
                  <a:prstDash val="solid"/>
                </a:ln>
                <a:solidFill>
                  <a:srgbClr val="C00000"/>
                </a:solidFill>
                <a:effectLst>
                  <a:outerShdw dist="38100" dir="2700000" algn="tl" rotWithShape="0">
                    <a:schemeClr val="accent2"/>
                  </a:outerShdw>
                </a:effectLst>
              </a:rPr>
              <a:t>　　　　　　　　</a:t>
            </a:r>
            <a:r>
              <a:rPr lang="ja-JP" altLang="en-US" sz="5400" b="1" cap="none" spc="0" dirty="0">
                <a:ln w="6600">
                  <a:solidFill>
                    <a:srgbClr val="FFFF00"/>
                  </a:solidFill>
                  <a:prstDash val="solid"/>
                </a:ln>
                <a:solidFill>
                  <a:srgbClr val="C00000"/>
                </a:solidFill>
                <a:effectLst>
                  <a:outerShdw dist="38100" dir="2700000" algn="tl" rotWithShape="0">
                    <a:schemeClr val="accent2"/>
                  </a:outerShdw>
                </a:effectLst>
              </a:rPr>
              <a:t>来て良かった！</a:t>
            </a:r>
          </a:p>
        </p:txBody>
      </p:sp>
      <p:sp>
        <p:nvSpPr>
          <p:cNvPr id="2" name="正方形/長方形 1">
            <a:extLst>
              <a:ext uri="{FF2B5EF4-FFF2-40B4-BE49-F238E27FC236}">
                <a16:creationId xmlns:a16="http://schemas.microsoft.com/office/drawing/2014/main" id="{627FD5DD-B79A-718D-6617-00A04598EA67}"/>
              </a:ext>
            </a:extLst>
          </p:cNvPr>
          <p:cNvSpPr/>
          <p:nvPr/>
        </p:nvSpPr>
        <p:spPr>
          <a:xfrm>
            <a:off x="2195736" y="5366280"/>
            <a:ext cx="7424447" cy="1077218"/>
          </a:xfrm>
          <a:prstGeom prst="rect">
            <a:avLst/>
          </a:prstGeom>
          <a:noFill/>
          <a:ln w="38100">
            <a:noFill/>
          </a:ln>
        </p:spPr>
        <p:style>
          <a:lnRef idx="2">
            <a:schemeClr val="dk1"/>
          </a:lnRef>
          <a:fillRef idx="1">
            <a:schemeClr val="lt1"/>
          </a:fillRef>
          <a:effectRef idx="0">
            <a:schemeClr val="dk1"/>
          </a:effectRef>
          <a:fontRef idx="minor">
            <a:schemeClr val="dk1"/>
          </a:fontRef>
        </p:style>
        <p:txBody>
          <a:bodyPr wrap="square">
            <a:spAutoFit/>
          </a:bodyPr>
          <a:lstStyle/>
          <a:p>
            <a:r>
              <a:rPr lang="ja-JP" altLang="en-US" sz="2000" dirty="0">
                <a:latin typeface="HGP創英角ｺﾞｼｯｸUB" panose="020B0900000000000000" pitchFamily="50" charset="-128"/>
                <a:ea typeface="HGP創英角ｺﾞｼｯｸUB" panose="020B0900000000000000" pitchFamily="50" charset="-128"/>
              </a:rPr>
              <a:t> </a:t>
            </a:r>
            <a:r>
              <a:rPr lang="ja-JP" altLang="en-US" sz="3200" dirty="0">
                <a:solidFill>
                  <a:schemeClr val="accent5">
                    <a:lumMod val="75000"/>
                  </a:schemeClr>
                </a:solidFill>
                <a:latin typeface="HGP創英角ｺﾞｼｯｸUB" panose="020B0900000000000000" pitchFamily="50" charset="-128"/>
                <a:ea typeface="HGP創英角ｺﾞｼｯｸUB" panose="020B0900000000000000" pitchFamily="50" charset="-128"/>
              </a:rPr>
              <a:t>と思えるまちを目指して、</a:t>
            </a:r>
            <a:endParaRPr lang="en-US" altLang="ja-JP" sz="3200" dirty="0">
              <a:solidFill>
                <a:schemeClr val="accent5">
                  <a:lumMod val="75000"/>
                </a:schemeClr>
              </a:solidFill>
              <a:latin typeface="HGP創英角ｺﾞｼｯｸUB" panose="020B0900000000000000" pitchFamily="50" charset="-128"/>
              <a:ea typeface="HGP創英角ｺﾞｼｯｸUB" panose="020B0900000000000000" pitchFamily="50" charset="-128"/>
            </a:endParaRPr>
          </a:p>
          <a:p>
            <a:r>
              <a:rPr lang="ja-JP" altLang="en-US" sz="3200" dirty="0">
                <a:solidFill>
                  <a:schemeClr val="accent5">
                    <a:lumMod val="75000"/>
                  </a:schemeClr>
                </a:solidFill>
                <a:latin typeface="HGP創英角ｺﾞｼｯｸUB" panose="020B0900000000000000" pitchFamily="50" charset="-128"/>
                <a:ea typeface="HGP創英角ｺﾞｼｯｸUB" panose="020B0900000000000000" pitchFamily="50" charset="-128"/>
              </a:rPr>
              <a:t>　　　　　　　　　　　活動して参ります。</a:t>
            </a:r>
          </a:p>
        </p:txBody>
      </p:sp>
      <p:pic>
        <p:nvPicPr>
          <p:cNvPr id="5" name="図 4" descr="ロゴ, 会社名&#10;&#10;自動的に生成された説明">
            <a:extLst>
              <a:ext uri="{FF2B5EF4-FFF2-40B4-BE49-F238E27FC236}">
                <a16:creationId xmlns:a16="http://schemas.microsoft.com/office/drawing/2014/main" id="{9251C8E9-C7EF-9ABF-EF97-183AFFA370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421845"/>
            <a:ext cx="1422374" cy="1195095"/>
          </a:xfrm>
          <a:prstGeom prst="rect">
            <a:avLst/>
          </a:prstGeom>
        </p:spPr>
      </p:pic>
    </p:spTree>
    <p:extLst>
      <p:ext uri="{BB962C8B-B14F-4D97-AF65-F5344CB8AC3E}">
        <p14:creationId xmlns:p14="http://schemas.microsoft.com/office/powerpoint/2010/main" val="3213899108"/>
      </p:ext>
    </p:extLst>
  </p:cSld>
  <p:clrMapOvr>
    <a:masterClrMapping/>
  </p:clrMapOvr>
  <mc:AlternateContent xmlns:mc="http://schemas.openxmlformats.org/markup-compatibility/2006" xmlns:p14="http://schemas.microsoft.com/office/powerpoint/2010/main">
    <mc:Choice Requires="p14">
      <p:transition spd="slow" p14:dur="2000" advTm="23411"/>
    </mc:Choice>
    <mc:Fallback xmlns="">
      <p:transition spd="slow" advTm="234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1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1500"/>
                            </p:stCondLst>
                            <p:childTnLst>
                              <p:par>
                                <p:cTn id="12" presetID="10" presetClass="entr" presetSubtype="0" fill="hold" grpId="0" nodeType="afterEffect">
                                  <p:stCondLst>
                                    <p:cond delay="150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2000"/>
                                        <p:tgtEl>
                                          <p:spTgt spid="13"/>
                                        </p:tgtEl>
                                      </p:cBhvr>
                                    </p:animEffect>
                                  </p:childTnLst>
                                </p:cTn>
                              </p:par>
                            </p:childTnLst>
                          </p:cTn>
                        </p:par>
                        <p:par>
                          <p:cTn id="15" fill="hold">
                            <p:stCondLst>
                              <p:cond delay="5000"/>
                            </p:stCondLst>
                            <p:childTnLst>
                              <p:par>
                                <p:cTn id="16" presetID="10" presetClass="entr" presetSubtype="0" fill="hold" grpId="0" nodeType="afterEffect">
                                  <p:stCondLst>
                                    <p:cond delay="2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3.9"/>
</p:tagLst>
</file>

<file path=ppt/tags/tag2.xml><?xml version="1.0" encoding="utf-8"?>
<p:tagLst xmlns:a="http://schemas.openxmlformats.org/drawingml/2006/main" xmlns:r="http://schemas.openxmlformats.org/officeDocument/2006/relationships" xmlns:p="http://schemas.openxmlformats.org/presentationml/2006/main">
  <p:tag name="TIMING" val="|3"/>
</p:tagLst>
</file>

<file path=ppt/tags/tag3.xml><?xml version="1.0" encoding="utf-8"?>
<p:tagLst xmlns:a="http://schemas.openxmlformats.org/drawingml/2006/main" xmlns:r="http://schemas.openxmlformats.org/officeDocument/2006/relationships" xmlns:p="http://schemas.openxmlformats.org/presentationml/2006/main">
  <p:tag name="TIMING" val="|2.1"/>
</p:tagLst>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wrap="square" lIns="91440" tIns="45720" rIns="91440" bIns="45720">
        <a:spAutoFit/>
      </a:bodyPr>
      <a:lstStyle>
        <a:defPPr algn="l">
          <a:defRPr sz="4800" b="1" cap="none" spc="0" dirty="0" smtClean="0">
            <a:ln w="6600">
              <a:solidFill>
                <a:srgbClr val="FFFF00"/>
              </a:solidFill>
              <a:prstDash val="solid"/>
            </a:ln>
            <a:solidFill>
              <a:srgbClr val="C00000"/>
            </a:solidFill>
            <a:effectLst>
              <a:outerShdw dist="38100" dir="2700000" algn="tl" rotWithShape="0">
                <a:schemeClr val="accent2"/>
              </a:outerShdw>
            </a:effectLst>
          </a:defRPr>
        </a:defPPr>
      </a:lst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TM03457444[[fn=基礎]]</Template>
  <TotalTime>7398</TotalTime>
  <Words>3329</Words>
  <Application>Microsoft Office PowerPoint</Application>
  <PresentationFormat>画面に合わせる (4:3)</PresentationFormat>
  <Paragraphs>569</Paragraphs>
  <Slides>33</Slides>
  <Notes>14</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33</vt:i4>
      </vt:variant>
    </vt:vector>
  </HeadingPairs>
  <TitlesOfParts>
    <vt:vector size="48" baseType="lpstr">
      <vt:lpstr>BIZ UDPゴシック</vt:lpstr>
      <vt:lpstr>BIZ UDP明朝 Medium</vt:lpstr>
      <vt:lpstr>HGPｺﾞｼｯｸE</vt:lpstr>
      <vt:lpstr>HGP創英角ｺﾞｼｯｸUB</vt:lpstr>
      <vt:lpstr>HGSｺﾞｼｯｸE</vt:lpstr>
      <vt:lpstr>HGS創英角ｺﾞｼｯｸUB</vt:lpstr>
      <vt:lpstr>ＭＳ Ｐゴシック</vt:lpstr>
      <vt:lpstr>ＭＳ ゴシック</vt:lpstr>
      <vt:lpstr>ＭＳ 明朝</vt:lpstr>
      <vt:lpstr>游ゴシック</vt:lpstr>
      <vt:lpstr>游明朝</vt:lpstr>
      <vt:lpstr>Arial</vt:lpstr>
      <vt:lpstr>Calibri</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yosiinaohumi</dc:creator>
  <cp:lastModifiedBy>山口 純</cp:lastModifiedBy>
  <cp:revision>276</cp:revision>
  <cp:lastPrinted>2024-01-19T04:50:04Z</cp:lastPrinted>
  <dcterms:created xsi:type="dcterms:W3CDTF">2012-12-17T17:42:10Z</dcterms:created>
  <dcterms:modified xsi:type="dcterms:W3CDTF">2026-09-29T01:04:08Z</dcterms:modified>
</cp:coreProperties>
</file>